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19"/>
  </p:notesMasterIdLst>
  <p:sldIdLst>
    <p:sldId id="257" r:id="rId3"/>
    <p:sldId id="258" r:id="rId4"/>
    <p:sldId id="284" r:id="rId5"/>
    <p:sldId id="285" r:id="rId6"/>
    <p:sldId id="270" r:id="rId7"/>
    <p:sldId id="272" r:id="rId8"/>
    <p:sldId id="273" r:id="rId9"/>
    <p:sldId id="271" r:id="rId10"/>
    <p:sldId id="274" r:id="rId11"/>
    <p:sldId id="277" r:id="rId12"/>
    <p:sldId id="278" r:id="rId13"/>
    <p:sldId id="280" r:id="rId14"/>
    <p:sldId id="281" r:id="rId15"/>
    <p:sldId id="282" r:id="rId16"/>
    <p:sldId id="279" r:id="rId17"/>
    <p:sldId id="28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0B0DDC-31C6-42F6-AABE-8AB6971081E9}" type="datetimeFigureOut">
              <a:rPr lang="en-US" smtClean="0"/>
              <a:pPr/>
              <a:t>4/16/2010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A2A633-B725-4C6E-9DA4-4E5B57D2ADA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4/16/2010 9:22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4/16/2010 9:22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A2A633-B725-4C6E-9DA4-4E5B57D2ADA4}"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2098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go.galegroup.com/ps/retrieve.do?inPS=true&amp;prodId=GVRL&amp;userGroupName=meri10431&amp;tabID=T003&amp;searchId=R3&amp;searchType=AdvancedSearchForm&amp;contentSet=GALE&amp;docId=GALE|CX2587517213" TargetMode="External"/><Relationship Id="rId7" Type="http://schemas.openxmlformats.org/officeDocument/2006/relationships/hyperlink" Target="http://go.galegroup.com/ps/retrieve.do?inPS=true&amp;prodId=GVRL&amp;userGroupName=meri10431&amp;tabID=T003&amp;searchId=R3&amp;searchType=AdvancedSearchForm&amp;contentSet=GALE&amp;docId=GALE|CX2587519097" TargetMode="External"/><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go.galegroup.com/ps/retrieve.do?inPS=true&amp;prodId=GVRL&amp;userGroupName=meri10431&amp;tabID=T003&amp;searchId=R3&amp;searchType=AdvancedSearchForm&amp;contentSet=GALE&amp;docId=GALE|CX2587511124" TargetMode="External"/><Relationship Id="rId5" Type="http://schemas.openxmlformats.org/officeDocument/2006/relationships/hyperlink" Target="http://go.galegroup.com/ps/retrieve.do?inPS=true&amp;prodId=GVRL&amp;userGroupName=meri10431&amp;tabID=T003&amp;searchId=R3&amp;searchType=AdvancedSearchForm&amp;contentSet=GALE&amp;docId=GALE|CX2587509397" TargetMode="External"/><Relationship Id="rId4" Type="http://schemas.openxmlformats.org/officeDocument/2006/relationships/hyperlink" Target="http://go.galegroup.com/ps/retrieve.do?inPS=true&amp;prodId=GVRL&amp;userGroupName=meri10431&amp;tabID=T003&amp;searchId=R3&amp;searchType=AdvancedSearchForm&amp;contentSet=GALE&amp;docId=GALE|CX258751645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go.galegroup.com/ps/retrieve.do?inPS=true&amp;prodId=GVRL&amp;userGroupName=meri10431&amp;tabID=T003&amp;searchId=R13&amp;searchType=AdvancedSearchForm&amp;contentSet=GALE&amp;docId=GALE|CX2587508873"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youtube.com/watch?v=2JIVeHrLRbI" TargetMode="Externa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go.galegroup.com/ps/retrieve.do?inPS=true&amp;prodId=GVRL&amp;userGroupName=meri10431&amp;tabID=T003&amp;searchId=R2&amp;searchType=AdvancedSearchForm&amp;contentSet=GALE&amp;docId=GALE|CX2587515840"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lgerian" pitchFamily="82" charset="0"/>
              </a:rPr>
              <a:t>Torah Commentators</a:t>
            </a:r>
            <a:endParaRPr lang="en-US" dirty="0">
              <a:latin typeface="Algerian" pitchFamily="82" charset="0"/>
            </a:endParaRPr>
          </a:p>
        </p:txBody>
      </p:sp>
      <p:sp>
        <p:nvSpPr>
          <p:cNvPr id="3" name="Subtitle 2"/>
          <p:cNvSpPr>
            <a:spLocks noGrp="1"/>
          </p:cNvSpPr>
          <p:nvPr>
            <p:ph type="subTitle" idx="1"/>
          </p:nvPr>
        </p:nvSpPr>
        <p:spPr>
          <a:xfrm>
            <a:off x="730249" y="4344988"/>
            <a:ext cx="7681913" cy="1370012"/>
          </a:xfrm>
        </p:spPr>
        <p:txBody>
          <a:bodyPr>
            <a:normAutofit/>
          </a:bodyPr>
          <a:lstStyle/>
          <a:p>
            <a:r>
              <a:rPr lang="en-US" dirty="0" err="1" smtClean="0"/>
              <a:t>Wendie</a:t>
            </a:r>
            <a:r>
              <a:rPr lang="en-US" dirty="0" smtClean="0"/>
              <a:t> </a:t>
            </a:r>
            <a:r>
              <a:rPr lang="en-US" dirty="0" err="1" smtClean="0"/>
              <a:t>Gabay</a:t>
            </a:r>
            <a:endParaRPr lang="en-US" dirty="0" smtClean="0"/>
          </a:p>
          <a:p>
            <a:r>
              <a:rPr lang="en-US" dirty="0" smtClean="0"/>
              <a:t>Head Librarian</a:t>
            </a:r>
          </a:p>
          <a:p>
            <a:r>
              <a:rPr lang="en-US" dirty="0" smtClean="0"/>
              <a:t>Jack M. Barrack Hebrew Academy Library</a:t>
            </a:r>
            <a:endParaRPr lang="en-US" dirty="0"/>
          </a:p>
        </p:txBody>
      </p:sp>
      <p:pic>
        <p:nvPicPr>
          <p:cNvPr id="4" name="CD Audio 3">
            <a:hlinkClick r:id="" action="ppaction://media"/>
          </p:cNvPr>
          <p:cNvPicPr>
            <a:picLocks noRot="1" noChangeAspect="1"/>
          </p:cNvPicPr>
          <p:nvPr>
            <a:audioCd>
              <a:st track="1"/>
              <a:end track="1" time="475"/>
            </a:audioCd>
          </p:nvPr>
        </p:nvPicPr>
        <p:blipFill>
          <a:blip r:embed="rId3" cstate="print"/>
          <a:stretch>
            <a:fillRect/>
          </a:stretch>
        </p:blipFill>
        <p:spPr>
          <a:xfrm>
            <a:off x="3429000" y="28194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heel(4)">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heel(4)">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heel(4)">
                                      <p:cBhvr>
                                        <p:cTn id="23" dur="1000"/>
                                        <p:tgtEl>
                                          <p:spTgt spid="3">
                                            <p:txEl>
                                              <p:pRg st="2" end="2"/>
                                            </p:txEl>
                                          </p:spTgt>
                                        </p:tgtEl>
                                      </p:cBhvr>
                                    </p:animEffect>
                                  </p:childTnLst>
                                </p:cTn>
                              </p:par>
                            </p:childTnLst>
                          </p:cTn>
                        </p:par>
                        <p:par>
                          <p:cTn id="24" fill="hold">
                            <p:stCondLst>
                              <p:cond delay="1000"/>
                            </p:stCondLst>
                            <p:childTnLst>
                              <p:par>
                                <p:cTn id="25" presetID="1" presetClass="mediacall" presetSubtype="0" fill="hold" nodeType="afterEffect">
                                  <p:stCondLst>
                                    <p:cond delay="0"/>
                                  </p:stCondLst>
                                  <p:childTnLst>
                                    <p:cmd type="call" cmd="playFrom(0.0)">
                                      <p:cBhvr>
                                        <p:cTn id="2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27"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3323987"/>
          </a:xfrm>
        </p:spPr>
        <p:txBody>
          <a:bodyPr/>
          <a:lstStyle/>
          <a:p>
            <a:pPr algn="ctr"/>
            <a:r>
              <a:rPr lang="en-US" dirty="0" err="1" smtClean="0">
                <a:latin typeface="Algerian" pitchFamily="82" charset="0"/>
              </a:rPr>
              <a:t>neHama</a:t>
            </a:r>
            <a:r>
              <a:rPr lang="en-US" dirty="0" smtClean="0">
                <a:latin typeface="Algerian" pitchFamily="82" charset="0"/>
              </a:rPr>
              <a:t> </a:t>
            </a:r>
            <a:r>
              <a:rPr lang="en-US" dirty="0" err="1" smtClean="0">
                <a:latin typeface="Algerian" pitchFamily="82" charset="0"/>
              </a:rPr>
              <a:t>Leibowitz</a:t>
            </a:r>
            <a:r>
              <a:rPr lang="en-US" dirty="0" smtClean="0">
                <a:latin typeface="Algerian" pitchFamily="82" charset="0"/>
              </a:rPr>
              <a:t/>
            </a:r>
            <a:br>
              <a:rPr lang="en-US" dirty="0" smtClean="0">
                <a:latin typeface="Algerian" pitchFamily="82" charset="0"/>
              </a:rPr>
            </a:br>
            <a:r>
              <a:rPr lang="en-US" dirty="0" smtClean="0">
                <a:latin typeface="Algerian" pitchFamily="82" charset="0"/>
              </a:rPr>
              <a:t>1905-1997</a:t>
            </a:r>
            <a:br>
              <a:rPr lang="en-US" dirty="0" smtClean="0">
                <a:latin typeface="Algerian" pitchFamily="82" charset="0"/>
              </a:rPr>
            </a:br>
            <a:r>
              <a:rPr lang="en-US" dirty="0" smtClean="0">
                <a:latin typeface="Algerian" pitchFamily="82" charset="0"/>
              </a:rPr>
              <a:t/>
            </a:r>
            <a:br>
              <a:rPr lang="en-US" dirty="0" smtClean="0">
                <a:latin typeface="Algerian" pitchFamily="82" charset="0"/>
              </a:rPr>
            </a:br>
            <a:r>
              <a:rPr lang="en-US" dirty="0" smtClean="0">
                <a:latin typeface="Algerian" pitchFamily="82" charset="0"/>
              </a:rPr>
              <a:t/>
            </a:r>
            <a:br>
              <a:rPr lang="en-US" dirty="0" smtClean="0">
                <a:latin typeface="Algerian" pitchFamily="82" charset="0"/>
              </a:rPr>
            </a:br>
            <a:endParaRPr lang="en-US" dirty="0">
              <a:latin typeface="Algerian" pitchFamily="82" charset="0"/>
            </a:endParaRPr>
          </a:p>
        </p:txBody>
      </p:sp>
      <p:sp>
        <p:nvSpPr>
          <p:cNvPr id="3" name="Text Placeholder 2"/>
          <p:cNvSpPr>
            <a:spLocks noGrp="1"/>
          </p:cNvSpPr>
          <p:nvPr>
            <p:ph type="body" idx="1"/>
          </p:nvPr>
        </p:nvSpPr>
        <p:spPr>
          <a:xfrm>
            <a:off x="381000" y="1757802"/>
            <a:ext cx="4114800" cy="346249"/>
          </a:xfrm>
        </p:spPr>
        <p:txBody>
          <a:bodyPr/>
          <a:lstStyle/>
          <a:p>
            <a:r>
              <a:rPr lang="en-US" dirty="0" smtClean="0"/>
              <a:t>Born in Riga-Educated in Berlin</a:t>
            </a:r>
            <a:endParaRPr lang="en-US" dirty="0"/>
          </a:p>
        </p:txBody>
      </p:sp>
      <p:sp>
        <p:nvSpPr>
          <p:cNvPr id="4" name="Content Placeholder 3"/>
          <p:cNvSpPr>
            <a:spLocks noGrp="1"/>
          </p:cNvSpPr>
          <p:nvPr>
            <p:ph sz="half" idx="2"/>
          </p:nvPr>
        </p:nvSpPr>
        <p:spPr>
          <a:xfrm>
            <a:off x="380999" y="2174874"/>
            <a:ext cx="4114800" cy="3504036"/>
          </a:xfrm>
        </p:spPr>
        <p:txBody>
          <a:bodyPr/>
          <a:lstStyle/>
          <a:p>
            <a:r>
              <a:rPr lang="en-US" dirty="0" smtClean="0"/>
              <a:t>From 1930, when she settled in Palestine, until 1955, she taught at the </a:t>
            </a:r>
            <a:r>
              <a:rPr lang="en-US" dirty="0" err="1" smtClean="0"/>
              <a:t>Mizrachi</a:t>
            </a:r>
            <a:r>
              <a:rPr lang="en-US" dirty="0" smtClean="0"/>
              <a:t> Women Teachers Seminary in Jerusalem. She was a regular Bible commentator on the Israel Broadcasting Service. From the late 1950s she taught Bible at Tel Aviv University (becoming a tenured professor in 1968) and at Bar-</a:t>
            </a:r>
            <a:r>
              <a:rPr lang="en-US" dirty="0" err="1" smtClean="0"/>
              <a:t>Ilan</a:t>
            </a:r>
            <a:r>
              <a:rPr lang="en-US" dirty="0" smtClean="0"/>
              <a:t> University.</a:t>
            </a:r>
            <a:endParaRPr lang="en-US" dirty="0"/>
          </a:p>
        </p:txBody>
      </p:sp>
      <p:sp>
        <p:nvSpPr>
          <p:cNvPr id="6" name="Content Placeholder 5"/>
          <p:cNvSpPr>
            <a:spLocks noGrp="1"/>
          </p:cNvSpPr>
          <p:nvPr>
            <p:ph sz="quarter" idx="4"/>
          </p:nvPr>
        </p:nvSpPr>
        <p:spPr>
          <a:xfrm>
            <a:off x="4724400" y="3530935"/>
            <a:ext cx="4117974" cy="3327065"/>
          </a:xfrm>
        </p:spPr>
        <p:txBody>
          <a:bodyPr/>
          <a:lstStyle/>
          <a:p>
            <a:r>
              <a:rPr lang="en-US" dirty="0" err="1" smtClean="0"/>
              <a:t>Leibowitz</a:t>
            </a:r>
            <a:r>
              <a:rPr lang="en-US" dirty="0" smtClean="0"/>
              <a:t> clearly understood that the layers of meaning in the Bible could only be taught if the student was an active player in the classroom.</a:t>
            </a:r>
          </a:p>
          <a:p>
            <a:endParaRPr lang="en-US" dirty="0" smtClean="0"/>
          </a:p>
          <a:p>
            <a:r>
              <a:rPr lang="en-US" dirty="0" smtClean="0"/>
              <a:t>Her classes were not lectures but dialogues between herself, her students, and the written texts.</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5105400" y="1676400"/>
            <a:ext cx="2971800" cy="1388691"/>
          </a:xfrm>
          <a:prstGeom prst="rect">
            <a:avLst/>
          </a:prstGeom>
          <a:noFill/>
          <a:ln w="9525">
            <a:noFill/>
            <a:miter lim="800000"/>
            <a:headEnd/>
            <a:tailEnd/>
          </a:ln>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827212"/>
          </a:xfrm>
        </p:spPr>
        <p:txBody>
          <a:bodyPr/>
          <a:lstStyle/>
          <a:p>
            <a:r>
              <a:rPr lang="en-US" dirty="0" err="1" smtClean="0">
                <a:latin typeface="Algerian" pitchFamily="82" charset="0"/>
              </a:rPr>
              <a:t>Ramban</a:t>
            </a:r>
            <a:r>
              <a:rPr lang="en-US" dirty="0" smtClean="0">
                <a:latin typeface="Algerian" pitchFamily="82" charset="0"/>
              </a:rPr>
              <a:t>  (aka) </a:t>
            </a:r>
            <a:r>
              <a:rPr lang="en-US" dirty="0" err="1" smtClean="0">
                <a:latin typeface="Algerian" pitchFamily="82" charset="0"/>
              </a:rPr>
              <a:t>Nahmanides</a:t>
            </a:r>
            <a:r>
              <a:rPr lang="en-US" dirty="0" smtClean="0"/>
              <a:t> </a:t>
            </a:r>
            <a:endParaRPr lang="en-US" dirty="0">
              <a:latin typeface="Algerian" pitchFamily="82" charset="0"/>
            </a:endParaRPr>
          </a:p>
        </p:txBody>
      </p:sp>
      <p:sp>
        <p:nvSpPr>
          <p:cNvPr id="3" name="Text Placeholder 2"/>
          <p:cNvSpPr>
            <a:spLocks noGrp="1"/>
          </p:cNvSpPr>
          <p:nvPr>
            <p:ph type="body" idx="1"/>
          </p:nvPr>
        </p:nvSpPr>
        <p:spPr>
          <a:xfrm>
            <a:off x="381000" y="457200"/>
            <a:ext cx="4114800" cy="1265851"/>
          </a:xfrm>
        </p:spPr>
        <p:txBody>
          <a:bodyPr/>
          <a:lstStyle/>
          <a:p>
            <a:r>
              <a:rPr lang="sv-SE" dirty="0" smtClean="0"/>
              <a:t>Rabbi Moses Ben Naḥman; 1194–1270)</a:t>
            </a:r>
            <a:endParaRPr lang="en-US" dirty="0"/>
          </a:p>
        </p:txBody>
      </p:sp>
      <p:sp>
        <p:nvSpPr>
          <p:cNvPr id="4" name="Content Placeholder 3"/>
          <p:cNvSpPr>
            <a:spLocks noGrp="1"/>
          </p:cNvSpPr>
          <p:nvPr>
            <p:ph sz="half" idx="2"/>
          </p:nvPr>
        </p:nvSpPr>
        <p:spPr>
          <a:xfrm>
            <a:off x="-304800" y="5715000"/>
            <a:ext cx="4800598" cy="1790700"/>
          </a:xfrm>
        </p:spPr>
        <p:txBody>
          <a:bodyPr/>
          <a:lstStyle/>
          <a:p>
            <a:r>
              <a:rPr lang="en-US" dirty="0" err="1" smtClean="0"/>
              <a:t>Naḥmanides</a:t>
            </a:r>
            <a:r>
              <a:rPr lang="en-US" dirty="0" smtClean="0"/>
              <a:t> acted as chief rabbi of Catalonia until his emigration to </a:t>
            </a:r>
            <a:r>
              <a:rPr lang="en-US" dirty="0" err="1" smtClean="0"/>
              <a:t>Ereẓ</a:t>
            </a:r>
            <a:r>
              <a:rPr lang="en-US" dirty="0" smtClean="0"/>
              <a:t> Israel.</a:t>
            </a:r>
            <a:endParaRPr lang="en-US" dirty="0"/>
          </a:p>
        </p:txBody>
      </p:sp>
      <p:sp>
        <p:nvSpPr>
          <p:cNvPr id="5" name="Text Placeholder 4"/>
          <p:cNvSpPr>
            <a:spLocks noGrp="1"/>
          </p:cNvSpPr>
          <p:nvPr>
            <p:ph type="body" sz="quarter" idx="3"/>
          </p:nvPr>
        </p:nvSpPr>
        <p:spPr>
          <a:xfrm>
            <a:off x="5715000" y="0"/>
            <a:ext cx="3736019" cy="6831442"/>
          </a:xfrm>
        </p:spPr>
        <p:txBody>
          <a:bodyPr/>
          <a:lstStyle/>
          <a:p>
            <a:r>
              <a:rPr lang="en-US" dirty="0" smtClean="0"/>
              <a:t>Spanish rabbi and scholar and one of the leading authors of </a:t>
            </a:r>
            <a:r>
              <a:rPr lang="en-US" dirty="0" err="1" smtClean="0"/>
              <a:t>talmudic</a:t>
            </a:r>
            <a:r>
              <a:rPr lang="en-US" dirty="0" smtClean="0"/>
              <a:t> literature in the Middle Ages; philosopher, </a:t>
            </a:r>
            <a:r>
              <a:rPr lang="en-US" dirty="0" err="1" smtClean="0"/>
              <a:t>kabbalist</a:t>
            </a:r>
            <a:r>
              <a:rPr lang="en-US" dirty="0" smtClean="0"/>
              <a:t>, biblical exegete, poet, and physician.</a:t>
            </a:r>
            <a:endParaRPr lang="en-US" dirty="0"/>
          </a:p>
        </p:txBody>
      </p:sp>
      <p:sp>
        <p:nvSpPr>
          <p:cNvPr id="8" name="Rectangle 7"/>
          <p:cNvSpPr/>
          <p:nvPr/>
        </p:nvSpPr>
        <p:spPr>
          <a:xfrm>
            <a:off x="5410200" y="1371600"/>
            <a:ext cx="2743200" cy="1754326"/>
          </a:xfrm>
          <a:prstGeom prst="rect">
            <a:avLst/>
          </a:prstGeom>
        </p:spPr>
        <p:txBody>
          <a:bodyPr wrap="square">
            <a:spAutoFit/>
          </a:bodyPr>
          <a:lstStyle/>
          <a:p>
            <a:r>
              <a:rPr lang="en-US" dirty="0" smtClean="0"/>
              <a:t>His commentaries are concerned mainly with the sequence of the biblical passages and with the deeper meaning of the Bible's laws and narrative.</a:t>
            </a:r>
            <a:endParaRPr lang="en-US" dirty="0"/>
          </a:p>
        </p:txBody>
      </p:sp>
      <p:sp>
        <p:nvSpPr>
          <p:cNvPr id="9" name="Rectangle 8"/>
          <p:cNvSpPr/>
          <p:nvPr/>
        </p:nvSpPr>
        <p:spPr>
          <a:xfrm>
            <a:off x="3312157" y="5625213"/>
            <a:ext cx="328936" cy="446276"/>
          </a:xfrm>
          <a:prstGeom prst="rect">
            <a:avLst/>
          </a:prstGeom>
        </p:spPr>
        <p:txBody>
          <a:bodyPr wrap="none">
            <a:spAutoFit/>
          </a:bodyPr>
          <a:lstStyle/>
          <a:p>
            <a:r>
              <a:rPr lang="en-US" sz="2300" dirty="0" smtClean="0">
                <a:solidFill>
                  <a:srgbClr val="FFFFFF"/>
                </a:solidFill>
              </a:rPr>
              <a:t>E</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2286000" y="1600200"/>
            <a:ext cx="2857500" cy="4019550"/>
          </a:xfrm>
          <a:prstGeom prst="rect">
            <a:avLst/>
          </a:prstGeom>
          <a:solidFill>
            <a:schemeClr val="accent2">
              <a:lumMod val="50000"/>
            </a:schemeClr>
          </a:solidFill>
          <a:ln w="9525">
            <a:solidFill>
              <a:schemeClr val="accent1"/>
            </a:solidFill>
            <a:miter lim="800000"/>
            <a:headEnd/>
            <a:tailEnd/>
          </a:ln>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318379"/>
          </a:xfrm>
        </p:spPr>
        <p:txBody>
          <a:bodyPr/>
          <a:lstStyle/>
          <a:p>
            <a:pPr algn="ctr"/>
            <a:r>
              <a:rPr lang="en-US" dirty="0" err="1" smtClean="0">
                <a:latin typeface="Algerian" pitchFamily="82" charset="0"/>
              </a:rPr>
              <a:t>Ḥayyim</a:t>
            </a:r>
            <a:r>
              <a:rPr lang="en-US" dirty="0" smtClean="0">
                <a:latin typeface="Algerian" pitchFamily="82" charset="0"/>
              </a:rPr>
              <a:t> </a:t>
            </a:r>
            <a:r>
              <a:rPr lang="en-US" dirty="0" err="1" smtClean="0">
                <a:latin typeface="Algerian" pitchFamily="82" charset="0"/>
              </a:rPr>
              <a:t>ben</a:t>
            </a:r>
            <a:r>
              <a:rPr lang="en-US" dirty="0" smtClean="0">
                <a:latin typeface="Algerian" pitchFamily="82" charset="0"/>
              </a:rPr>
              <a:t> Moses</a:t>
            </a:r>
            <a:br>
              <a:rPr lang="en-US" dirty="0" smtClean="0">
                <a:latin typeface="Algerian" pitchFamily="82" charset="0"/>
              </a:rPr>
            </a:br>
            <a:r>
              <a:rPr lang="en-US" dirty="0" smtClean="0">
                <a:latin typeface="Algerian" pitchFamily="82" charset="0"/>
              </a:rPr>
              <a:t> (IBN) attar </a:t>
            </a:r>
            <a:br>
              <a:rPr lang="en-US" dirty="0" smtClean="0">
                <a:latin typeface="Algerian" pitchFamily="82" charset="0"/>
              </a:rPr>
            </a:br>
            <a:r>
              <a:rPr lang="en-US" dirty="0" smtClean="0">
                <a:latin typeface="Algerian" pitchFamily="82" charset="0"/>
              </a:rPr>
              <a:t>(aka) or ha </a:t>
            </a:r>
            <a:r>
              <a:rPr lang="en-US" dirty="0" err="1" smtClean="0">
                <a:latin typeface="Algerian" pitchFamily="82" charset="0"/>
              </a:rPr>
              <a:t>Hayim</a:t>
            </a:r>
            <a:r>
              <a:rPr lang="en-US" dirty="0" smtClean="0">
                <a:latin typeface="Algerian" pitchFamily="82" charset="0"/>
              </a:rPr>
              <a:t/>
            </a:r>
            <a:br>
              <a:rPr lang="en-US" dirty="0" smtClean="0">
                <a:latin typeface="Algerian" pitchFamily="82" charset="0"/>
              </a:rPr>
            </a:br>
            <a:r>
              <a:rPr lang="en-US" dirty="0" smtClean="0">
                <a:latin typeface="Algerian" pitchFamily="82" charset="0"/>
              </a:rPr>
              <a:t>(1696–1743), </a:t>
            </a:r>
            <a:br>
              <a:rPr lang="en-US" dirty="0" smtClean="0">
                <a:latin typeface="Algerian" pitchFamily="82" charset="0"/>
              </a:rPr>
            </a:br>
            <a:r>
              <a:rPr lang="en-US" dirty="0" smtClean="0">
                <a:latin typeface="Algerian" pitchFamily="82" charset="0"/>
              </a:rPr>
              <a:t/>
            </a:r>
            <a:br>
              <a:rPr lang="en-US" dirty="0" smtClean="0">
                <a:latin typeface="Algerian" pitchFamily="82" charset="0"/>
              </a:rPr>
            </a:br>
            <a:r>
              <a:rPr lang="en-US" dirty="0" smtClean="0">
                <a:latin typeface="Algerian" pitchFamily="82" charset="0"/>
              </a:rPr>
              <a:t/>
            </a:r>
            <a:br>
              <a:rPr lang="en-US" dirty="0" smtClean="0">
                <a:latin typeface="Algerian" pitchFamily="82" charset="0"/>
              </a:rPr>
            </a:br>
            <a:r>
              <a:rPr lang="en-US" dirty="0" smtClean="0">
                <a:latin typeface="Algerian" pitchFamily="82" charset="0"/>
              </a:rPr>
              <a:t/>
            </a:r>
            <a:br>
              <a:rPr lang="en-US" dirty="0" smtClean="0">
                <a:latin typeface="Algerian" pitchFamily="82" charset="0"/>
              </a:rPr>
            </a:br>
            <a:endParaRPr lang="en-US" dirty="0">
              <a:latin typeface="Algerian" pitchFamily="82" charset="0"/>
            </a:endParaRPr>
          </a:p>
        </p:txBody>
      </p:sp>
      <p:sp>
        <p:nvSpPr>
          <p:cNvPr id="3" name="Text Placeholder 2"/>
          <p:cNvSpPr>
            <a:spLocks noGrp="1"/>
          </p:cNvSpPr>
          <p:nvPr>
            <p:ph type="body" idx="1"/>
          </p:nvPr>
        </p:nvSpPr>
        <p:spPr>
          <a:xfrm>
            <a:off x="0" y="2819400"/>
            <a:ext cx="4114800" cy="346249"/>
          </a:xfrm>
        </p:spPr>
        <p:txBody>
          <a:bodyPr/>
          <a:lstStyle/>
          <a:p>
            <a:r>
              <a:rPr lang="en-US" dirty="0" smtClean="0"/>
              <a:t>Rabbi and </a:t>
            </a:r>
            <a:r>
              <a:rPr lang="en-US" smtClean="0"/>
              <a:t>Kabbalist</a:t>
            </a:r>
            <a:endParaRPr lang="en-US" dirty="0"/>
          </a:p>
        </p:txBody>
      </p:sp>
      <p:sp>
        <p:nvSpPr>
          <p:cNvPr id="4" name="Content Placeholder 3"/>
          <p:cNvSpPr>
            <a:spLocks noGrp="1"/>
          </p:cNvSpPr>
          <p:nvPr>
            <p:ph sz="half" idx="2"/>
          </p:nvPr>
        </p:nvSpPr>
        <p:spPr>
          <a:xfrm>
            <a:off x="4724400" y="3200400"/>
            <a:ext cx="3733800" cy="1676400"/>
          </a:xfrm>
        </p:spPr>
        <p:txBody>
          <a:bodyPr/>
          <a:lstStyle/>
          <a:p>
            <a:endParaRPr lang="en-US" dirty="0" smtClean="0"/>
          </a:p>
          <a:p>
            <a:endParaRPr lang="en-US" dirty="0" smtClean="0"/>
          </a:p>
          <a:p>
            <a:r>
              <a:rPr lang="en-US" dirty="0" smtClean="0"/>
              <a:t> Born in </a:t>
            </a:r>
            <a:r>
              <a:rPr lang="en-US" dirty="0" err="1" smtClean="0"/>
              <a:t>Salé</a:t>
            </a:r>
            <a:r>
              <a:rPr lang="en-US" dirty="0" smtClean="0"/>
              <a:t>, Morocco</a:t>
            </a:r>
            <a:endParaRPr lang="en-US" dirty="0"/>
          </a:p>
        </p:txBody>
      </p:sp>
      <p:sp>
        <p:nvSpPr>
          <p:cNvPr id="5" name="Text Placeholder 4"/>
          <p:cNvSpPr>
            <a:spLocks noGrp="1"/>
          </p:cNvSpPr>
          <p:nvPr>
            <p:ph type="body" sz="quarter" idx="3"/>
          </p:nvPr>
        </p:nvSpPr>
        <p:spPr>
          <a:xfrm>
            <a:off x="4953000" y="5015805"/>
            <a:ext cx="3810000" cy="1384995"/>
          </a:xfrm>
        </p:spPr>
        <p:txBody>
          <a:bodyPr/>
          <a:lstStyle/>
          <a:p>
            <a:r>
              <a:rPr lang="en-US" dirty="0" smtClean="0"/>
              <a:t>His best-known and most important work is the </a:t>
            </a:r>
            <a:r>
              <a:rPr lang="en-US" i="1" dirty="0" smtClean="0"/>
              <a:t>Or ha-</a:t>
            </a:r>
            <a:r>
              <a:rPr lang="en-US" i="1" dirty="0" err="1" smtClean="0"/>
              <a:t>Ḥayyim</a:t>
            </a:r>
            <a:r>
              <a:rPr lang="en-US" dirty="0" smtClean="0"/>
              <a:t> (Venice, 1742), a commentary on the Bible.</a:t>
            </a:r>
            <a:endParaRPr lang="en-US" dirty="0"/>
          </a:p>
        </p:txBody>
      </p:sp>
      <p:sp>
        <p:nvSpPr>
          <p:cNvPr id="7" name="Rectangle 6"/>
          <p:cNvSpPr/>
          <p:nvPr/>
        </p:nvSpPr>
        <p:spPr>
          <a:xfrm>
            <a:off x="0" y="4724400"/>
            <a:ext cx="4953000" cy="1477328"/>
          </a:xfrm>
          <a:prstGeom prst="rect">
            <a:avLst/>
          </a:prstGeom>
        </p:spPr>
        <p:txBody>
          <a:bodyPr wrap="square">
            <a:spAutoFit/>
          </a:bodyPr>
          <a:lstStyle/>
          <a:p>
            <a:r>
              <a:rPr lang="en-US" dirty="0" smtClean="0"/>
              <a:t>Desirous of establishing a college in </a:t>
            </a:r>
            <a:r>
              <a:rPr lang="en-US" dirty="0" err="1" smtClean="0"/>
              <a:t>Ereẓ</a:t>
            </a:r>
            <a:r>
              <a:rPr lang="en-US" dirty="0" smtClean="0"/>
              <a:t> Israel to which Diaspora students would flock in order to hasten the redemption, he set out for </a:t>
            </a:r>
            <a:r>
              <a:rPr lang="en-US" dirty="0" err="1" smtClean="0"/>
              <a:t>Ereẓ</a:t>
            </a:r>
            <a:r>
              <a:rPr lang="en-US" dirty="0" smtClean="0"/>
              <a:t> Israel together with his closest disciples, There he</a:t>
            </a:r>
          </a:p>
          <a:p>
            <a:r>
              <a:rPr lang="en-US" dirty="0" smtClean="0"/>
              <a:t>Established </a:t>
            </a:r>
            <a:r>
              <a:rPr lang="en-US" dirty="0" err="1" smtClean="0"/>
              <a:t>yeshivot</a:t>
            </a:r>
            <a:r>
              <a:rPr lang="en-US" dirty="0" smtClean="0"/>
              <a:t>.</a:t>
            </a:r>
            <a:endParaRPr lang="en-US" dirty="0"/>
          </a:p>
        </p:txBody>
      </p:sp>
      <p:sp>
        <p:nvSpPr>
          <p:cNvPr id="9" name="Rectangle 8"/>
          <p:cNvSpPr/>
          <p:nvPr/>
        </p:nvSpPr>
        <p:spPr>
          <a:xfrm>
            <a:off x="7775762" y="3962400"/>
            <a:ext cx="256802" cy="477054"/>
          </a:xfrm>
          <a:prstGeom prst="rect">
            <a:avLst/>
          </a:prstGeom>
        </p:spPr>
        <p:txBody>
          <a:bodyPr wrap="square">
            <a:spAutoFit/>
          </a:bodyPr>
          <a:lstStyle/>
          <a:p>
            <a:r>
              <a:rPr lang="en-US" sz="2500" b="1" smtClean="0">
                <a:solidFill>
                  <a:srgbClr val="FFFFFF"/>
                </a:solidFill>
              </a:rPr>
              <a:t> </a:t>
            </a:r>
            <a:endParaRPr lang="en-US"/>
          </a:p>
        </p:txBody>
      </p:sp>
      <p:pic>
        <p:nvPicPr>
          <p:cNvPr id="7173" name="Picture 5"/>
          <p:cNvPicPr>
            <a:picLocks noChangeAspect="1" noChangeArrowheads="1"/>
          </p:cNvPicPr>
          <p:nvPr/>
        </p:nvPicPr>
        <p:blipFill>
          <a:blip r:embed="rId2" cstate="print"/>
          <a:srcRect/>
          <a:stretch>
            <a:fillRect/>
          </a:stretch>
        </p:blipFill>
        <p:spPr bwMode="auto">
          <a:xfrm>
            <a:off x="1600200" y="3505200"/>
            <a:ext cx="1047750" cy="1047750"/>
          </a:xfrm>
          <a:prstGeom prst="rect">
            <a:avLst/>
          </a:prstGeom>
          <a:noFill/>
          <a:ln w="9525">
            <a:noFill/>
            <a:miter lim="800000"/>
            <a:headEnd/>
            <a:tailEnd/>
          </a:ln>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43198"/>
          </a:xfrm>
        </p:spPr>
        <p:txBody>
          <a:bodyPr/>
          <a:lstStyle/>
          <a:p>
            <a:r>
              <a:rPr lang="en-US" sz="3200" dirty="0" smtClean="0">
                <a:latin typeface="Algerian" pitchFamily="82" charset="0"/>
              </a:rPr>
              <a:t>Don  </a:t>
            </a:r>
            <a:r>
              <a:rPr lang="en-US" sz="3200" dirty="0" err="1" smtClean="0">
                <a:latin typeface="Algerian" pitchFamily="82" charset="0"/>
              </a:rPr>
              <a:t>isaac</a:t>
            </a:r>
            <a:r>
              <a:rPr lang="en-US" sz="3200" dirty="0" smtClean="0">
                <a:latin typeface="Algerian" pitchFamily="82" charset="0"/>
              </a:rPr>
              <a:t>  </a:t>
            </a:r>
            <a:r>
              <a:rPr lang="en-US" sz="3200" dirty="0" err="1" smtClean="0">
                <a:latin typeface="Algerian" pitchFamily="82" charset="0"/>
              </a:rPr>
              <a:t>abarbanel</a:t>
            </a:r>
            <a:r>
              <a:rPr lang="en-US" sz="3200" dirty="0" smtClean="0">
                <a:latin typeface="Algerian" pitchFamily="82" charset="0"/>
              </a:rPr>
              <a:t> (1437-1509)</a:t>
            </a:r>
            <a:endParaRPr lang="en-US" sz="3200" dirty="0">
              <a:latin typeface="Algerian" pitchFamily="82" charset="0"/>
            </a:endParaRPr>
          </a:p>
        </p:txBody>
      </p:sp>
      <p:sp>
        <p:nvSpPr>
          <p:cNvPr id="3" name="Text Placeholder 2"/>
          <p:cNvSpPr>
            <a:spLocks noGrp="1"/>
          </p:cNvSpPr>
          <p:nvPr>
            <p:ph type="body" idx="1"/>
          </p:nvPr>
        </p:nvSpPr>
        <p:spPr>
          <a:xfrm>
            <a:off x="381000" y="-1358436"/>
            <a:ext cx="4114800" cy="4330235"/>
          </a:xfrm>
        </p:spPr>
        <p: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Born is Lisbon, Portugal.</a:t>
            </a:r>
          </a:p>
          <a:p>
            <a:r>
              <a:rPr lang="en-US" dirty="0" smtClean="0"/>
              <a:t>  Head of Treasury in Lisbon.</a:t>
            </a:r>
          </a:p>
          <a:p>
            <a:r>
              <a:rPr lang="en-US" dirty="0" smtClean="0"/>
              <a:t>    Falsely accused of plotting against the court, he escaped to Castile, Spain.</a:t>
            </a:r>
            <a:endParaRPr lang="en-US" dirty="0"/>
          </a:p>
        </p:txBody>
      </p:sp>
      <p:sp>
        <p:nvSpPr>
          <p:cNvPr id="4" name="Content Placeholder 3"/>
          <p:cNvSpPr>
            <a:spLocks noGrp="1"/>
          </p:cNvSpPr>
          <p:nvPr>
            <p:ph sz="half" idx="2"/>
          </p:nvPr>
        </p:nvSpPr>
        <p:spPr>
          <a:xfrm>
            <a:off x="304800" y="4953000"/>
            <a:ext cx="4114800" cy="1676400"/>
          </a:xfrm>
        </p:spPr>
        <p:txBody>
          <a:bodyPr/>
          <a:lstStyle/>
          <a:p>
            <a:r>
              <a:rPr lang="en-US" dirty="0" err="1" smtClean="0"/>
              <a:t>Abarbanel’s</a:t>
            </a:r>
            <a:r>
              <a:rPr lang="en-US" dirty="0" smtClean="0"/>
              <a:t> Bible writings were different from the usual biblical commentaries because he took social and political issues of the times into consideration.</a:t>
            </a:r>
          </a:p>
        </p:txBody>
      </p:sp>
      <p:sp>
        <p:nvSpPr>
          <p:cNvPr id="5" name="Text Placeholder 4"/>
          <p:cNvSpPr>
            <a:spLocks noGrp="1"/>
          </p:cNvSpPr>
          <p:nvPr>
            <p:ph type="body" sz="quarter" idx="3"/>
          </p:nvPr>
        </p:nvSpPr>
        <p:spPr>
          <a:xfrm>
            <a:off x="4645981" y="1065305"/>
            <a:ext cx="4117019" cy="1038746"/>
          </a:xfrm>
        </p:spPr>
        <p:txBody>
          <a:bodyPr/>
          <a:lstStyle/>
          <a:p>
            <a:r>
              <a:rPr lang="en-US" dirty="0" smtClean="0"/>
              <a:t>Following the </a:t>
            </a:r>
            <a:r>
              <a:rPr lang="en-US" dirty="0" err="1" smtClean="0"/>
              <a:t>Spainish</a:t>
            </a:r>
            <a:r>
              <a:rPr lang="en-US" dirty="0" smtClean="0"/>
              <a:t> Inquisition of 1492, found haven in Venice , Italy.</a:t>
            </a:r>
            <a:endParaRPr lang="en-US" dirty="0"/>
          </a:p>
        </p:txBody>
      </p:sp>
      <p:sp>
        <p:nvSpPr>
          <p:cNvPr id="6" name="Content Placeholder 5"/>
          <p:cNvSpPr>
            <a:spLocks noGrp="1"/>
          </p:cNvSpPr>
          <p:nvPr>
            <p:ph sz="quarter" idx="4"/>
          </p:nvPr>
        </p:nvSpPr>
        <p:spPr>
          <a:xfrm>
            <a:off x="4645026" y="2174875"/>
            <a:ext cx="4117974" cy="1274195"/>
          </a:xfrm>
        </p:spPr>
        <p:txBody>
          <a:bodyPr/>
          <a:lstStyle/>
          <a:p>
            <a:r>
              <a:rPr lang="en-US" dirty="0" smtClean="0"/>
              <a:t>There he completed literary works on philosophy, science, history and Torah commentaries.</a:t>
            </a:r>
            <a:endParaRPr lang="en-US" dirty="0"/>
          </a:p>
        </p:txBody>
      </p:sp>
      <p:sp>
        <p:nvSpPr>
          <p:cNvPr id="7" name="Rectangle 6"/>
          <p:cNvSpPr/>
          <p:nvPr/>
        </p:nvSpPr>
        <p:spPr>
          <a:xfrm>
            <a:off x="4953000" y="4495800"/>
            <a:ext cx="3886200" cy="2031325"/>
          </a:xfrm>
          <a:prstGeom prst="rect">
            <a:avLst/>
          </a:prstGeom>
        </p:spPr>
        <p:txBody>
          <a:bodyPr wrap="square">
            <a:spAutoFit/>
          </a:bodyPr>
          <a:lstStyle/>
          <a:p>
            <a:r>
              <a:rPr lang="en-US" dirty="0" smtClean="0"/>
              <a:t>He also took the time to include an introduction concerning the character of each book he commented on, as well as its date of composition, and the intention of the original author, in order to make the works more accessible to the average reader.</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590800" y="2743200"/>
            <a:ext cx="1847850" cy="2152650"/>
          </a:xfrm>
          <a:prstGeom prst="rect">
            <a:avLst/>
          </a:prstGeom>
          <a:noFill/>
          <a:ln w="9525">
            <a:noFill/>
            <a:miter lim="800000"/>
            <a:headEnd/>
            <a:tailEnd/>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43198"/>
          </a:xfrm>
        </p:spPr>
        <p:txBody>
          <a:bodyPr/>
          <a:lstStyle/>
          <a:p>
            <a:r>
              <a:rPr lang="en-US" sz="3200" dirty="0" smtClean="0">
                <a:latin typeface="Algerian" pitchFamily="82" charset="0"/>
              </a:rPr>
              <a:t>Nahum  m. </a:t>
            </a:r>
            <a:r>
              <a:rPr lang="en-US" sz="3200" dirty="0" err="1" smtClean="0">
                <a:latin typeface="Algerian" pitchFamily="82" charset="0"/>
              </a:rPr>
              <a:t>sarna</a:t>
            </a:r>
            <a:r>
              <a:rPr lang="en-US" sz="3200" dirty="0" smtClean="0">
                <a:latin typeface="Algerian" pitchFamily="82" charset="0"/>
              </a:rPr>
              <a:t> 1923-2005</a:t>
            </a:r>
            <a:endParaRPr lang="en-US" sz="3200" dirty="0">
              <a:latin typeface="Algerian" pitchFamily="82" charset="0"/>
            </a:endParaRPr>
          </a:p>
        </p:txBody>
      </p:sp>
      <p:sp>
        <p:nvSpPr>
          <p:cNvPr id="3" name="Text Placeholder 2"/>
          <p:cNvSpPr>
            <a:spLocks noGrp="1"/>
          </p:cNvSpPr>
          <p:nvPr>
            <p:ph type="body" idx="1"/>
          </p:nvPr>
        </p:nvSpPr>
        <p:spPr>
          <a:xfrm>
            <a:off x="381000" y="1411554"/>
            <a:ext cx="4114800" cy="692497"/>
          </a:xfrm>
        </p:spPr>
        <p:txBody>
          <a:bodyPr/>
          <a:lstStyle/>
          <a:p>
            <a:r>
              <a:rPr lang="en-US" dirty="0" smtClean="0"/>
              <a:t>Born in London, England</a:t>
            </a:r>
          </a:p>
          <a:p>
            <a:r>
              <a:rPr lang="en-US" dirty="0" smtClean="0"/>
              <a:t> Became a U.S. citizen in 1959.</a:t>
            </a:r>
            <a:endParaRPr lang="en-US" dirty="0"/>
          </a:p>
        </p:txBody>
      </p:sp>
      <p:sp>
        <p:nvSpPr>
          <p:cNvPr id="4" name="Content Placeholder 3"/>
          <p:cNvSpPr>
            <a:spLocks noGrp="1"/>
          </p:cNvSpPr>
          <p:nvPr>
            <p:ph sz="half" idx="2"/>
          </p:nvPr>
        </p:nvSpPr>
        <p:spPr>
          <a:xfrm>
            <a:off x="380999" y="2174875"/>
            <a:ext cx="4114800" cy="1486561"/>
          </a:xfrm>
        </p:spPr>
        <p:txBody>
          <a:bodyPr/>
          <a:lstStyle/>
          <a:p>
            <a:r>
              <a:rPr lang="en-US" dirty="0" smtClean="0"/>
              <a:t>World renowned lecturer and </a:t>
            </a:r>
          </a:p>
          <a:p>
            <a:r>
              <a:rPr lang="en-US" dirty="0" smtClean="0"/>
              <a:t>author in Biblical Studies.</a:t>
            </a:r>
          </a:p>
          <a:p>
            <a:r>
              <a:rPr lang="en-US" dirty="0" smtClean="0"/>
              <a:t>Librarian at Jewish Theological</a:t>
            </a:r>
          </a:p>
          <a:p>
            <a:r>
              <a:rPr lang="en-US" dirty="0" smtClean="0"/>
              <a:t>Seminary.</a:t>
            </a:r>
            <a:endParaRPr lang="en-US" dirty="0"/>
          </a:p>
        </p:txBody>
      </p:sp>
      <p:sp>
        <p:nvSpPr>
          <p:cNvPr id="5" name="Text Placeholder 4"/>
          <p:cNvSpPr>
            <a:spLocks noGrp="1"/>
          </p:cNvSpPr>
          <p:nvPr>
            <p:ph type="body" sz="quarter" idx="3"/>
          </p:nvPr>
        </p:nvSpPr>
        <p:spPr>
          <a:xfrm>
            <a:off x="4876800" y="2951708"/>
            <a:ext cx="4117019" cy="2077492"/>
          </a:xfrm>
        </p:spPr>
        <p:txBody>
          <a:bodyPr/>
          <a:lstStyle/>
          <a:p>
            <a:r>
              <a:rPr lang="en-US" dirty="0" err="1" smtClean="0"/>
              <a:t>Sarna</a:t>
            </a:r>
            <a:r>
              <a:rPr lang="en-US" dirty="0" smtClean="0"/>
              <a:t> attempted to integrate the results of a wide spectrum  of research in many disciplines, and includes insights of generations of Jewish commentators.</a:t>
            </a:r>
            <a:endParaRPr lang="en-US" dirty="0"/>
          </a:p>
        </p:txBody>
      </p:sp>
      <p:sp>
        <p:nvSpPr>
          <p:cNvPr id="6" name="Content Placeholder 5"/>
          <p:cNvSpPr>
            <a:spLocks noGrp="1"/>
          </p:cNvSpPr>
          <p:nvPr>
            <p:ph sz="quarter" idx="4"/>
          </p:nvPr>
        </p:nvSpPr>
        <p:spPr>
          <a:xfrm rot="10800000" flipV="1">
            <a:off x="4645026" y="886905"/>
            <a:ext cx="4117974" cy="1592744"/>
          </a:xfrm>
        </p:spPr>
        <p:txBody>
          <a:bodyPr/>
          <a:lstStyle/>
          <a:p>
            <a:pPr>
              <a:buNone/>
            </a:pPr>
            <a:r>
              <a:rPr lang="en-US" dirty="0" smtClean="0"/>
              <a:t>He treated the Bible as a living literature and a dynamic force in history, endowed with the ability to move men and transform civilizations.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219200" y="3679283"/>
            <a:ext cx="1447800" cy="1883317"/>
          </a:xfrm>
          <a:prstGeom prst="rect">
            <a:avLst/>
          </a:prstGeom>
          <a:noFill/>
          <a:ln w="9525">
            <a:noFill/>
            <a:miter lim="800000"/>
            <a:headEnd/>
            <a:tailEnd/>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86397"/>
          </a:xfrm>
        </p:spPr>
        <p:txBody>
          <a:bodyPr/>
          <a:lstStyle/>
          <a:p>
            <a:pPr algn="ctr"/>
            <a:r>
              <a:rPr lang="en-US" sz="3200" dirty="0" smtClean="0">
                <a:latin typeface="Algerian" pitchFamily="82" charset="0"/>
              </a:rPr>
              <a:t>Rabbi  </a:t>
            </a:r>
            <a:r>
              <a:rPr lang="en-US" sz="3200" dirty="0" err="1" smtClean="0">
                <a:latin typeface="Algerian" pitchFamily="82" charset="0"/>
              </a:rPr>
              <a:t>david</a:t>
            </a:r>
            <a:r>
              <a:rPr lang="en-US" sz="3200" dirty="0" smtClean="0">
                <a:latin typeface="Algerian" pitchFamily="82" charset="0"/>
              </a:rPr>
              <a:t> </a:t>
            </a:r>
            <a:r>
              <a:rPr lang="en-US" sz="3200" dirty="0" err="1" smtClean="0">
                <a:latin typeface="Algerian" pitchFamily="82" charset="0"/>
              </a:rPr>
              <a:t>altschuler</a:t>
            </a:r>
            <a:r>
              <a:rPr lang="en-US" sz="3200" dirty="0" smtClean="0">
                <a:latin typeface="Algerian" pitchFamily="82" charset="0"/>
              </a:rPr>
              <a:t/>
            </a:r>
            <a:br>
              <a:rPr lang="en-US" sz="3200" dirty="0" smtClean="0">
                <a:latin typeface="Algerian" pitchFamily="82" charset="0"/>
              </a:rPr>
            </a:br>
            <a:r>
              <a:rPr lang="en-US" sz="3200" dirty="0" smtClean="0"/>
              <a:t> (</a:t>
            </a:r>
            <a:r>
              <a:rPr lang="en-US" sz="3200" dirty="0" smtClean="0">
                <a:latin typeface="Algerian" pitchFamily="82" charset="0"/>
              </a:rPr>
              <a:t>18</a:t>
            </a:r>
            <a:r>
              <a:rPr lang="en-US" sz="3200" baseline="30000" dirty="0" smtClean="0">
                <a:latin typeface="Algerian" pitchFamily="82" charset="0"/>
              </a:rPr>
              <a:t>th</a:t>
            </a:r>
            <a:r>
              <a:rPr lang="en-US" sz="3200" dirty="0" smtClean="0">
                <a:latin typeface="Algerian" pitchFamily="82" charset="0"/>
              </a:rPr>
              <a:t> century</a:t>
            </a:r>
            <a:r>
              <a:rPr lang="en-US" sz="3200" dirty="0" smtClean="0"/>
              <a:t> </a:t>
            </a:r>
            <a:r>
              <a:rPr lang="en-US" sz="3200" dirty="0" smtClean="0">
                <a:latin typeface="Algerian" pitchFamily="82" charset="0"/>
              </a:rPr>
              <a:t>Galicia</a:t>
            </a:r>
            <a:r>
              <a:rPr lang="en-US" sz="3200" dirty="0" smtClean="0"/>
              <a:t>)</a:t>
            </a:r>
            <a:endParaRPr lang="en-US" sz="3200" dirty="0">
              <a:latin typeface="Algerian" pitchFamily="82" charset="0"/>
            </a:endParaRPr>
          </a:p>
        </p:txBody>
      </p:sp>
      <p:sp>
        <p:nvSpPr>
          <p:cNvPr id="3" name="Text Placeholder 2"/>
          <p:cNvSpPr>
            <a:spLocks noGrp="1"/>
          </p:cNvSpPr>
          <p:nvPr>
            <p:ph type="body" idx="1"/>
          </p:nvPr>
        </p:nvSpPr>
        <p:spPr>
          <a:xfrm>
            <a:off x="381000" y="1357649"/>
            <a:ext cx="4114800" cy="747897"/>
          </a:xfrm>
        </p:spPr>
        <p:txBody>
          <a:bodyPr/>
          <a:lstStyle/>
          <a:p>
            <a:r>
              <a:rPr lang="en-US" sz="1800" dirty="0" smtClean="0"/>
              <a:t>Wrote an easy to read commentary on  Psalms, Proverbs, and Job.</a:t>
            </a:r>
          </a:p>
          <a:p>
            <a:endParaRPr lang="en-US" sz="1800" dirty="0"/>
          </a:p>
        </p:txBody>
      </p:sp>
      <p:sp>
        <p:nvSpPr>
          <p:cNvPr id="4" name="Content Placeholder 3"/>
          <p:cNvSpPr>
            <a:spLocks noGrp="1"/>
          </p:cNvSpPr>
          <p:nvPr>
            <p:ph sz="half" idx="2"/>
          </p:nvPr>
        </p:nvSpPr>
        <p:spPr>
          <a:xfrm>
            <a:off x="380999" y="2174875"/>
            <a:ext cx="4114800" cy="2936188"/>
          </a:xfrm>
        </p:spPr>
        <p:txBody>
          <a:bodyPr/>
          <a:lstStyle/>
          <a:p>
            <a:r>
              <a:rPr lang="en-US" sz="1800" dirty="0" smtClean="0"/>
              <a:t>Began the popular Bible commentary</a:t>
            </a:r>
          </a:p>
          <a:p>
            <a:r>
              <a:rPr lang="en-US" sz="1800" i="1" dirty="0" err="1" smtClean="0"/>
              <a:t>Metsudath</a:t>
            </a:r>
            <a:r>
              <a:rPr lang="en-US" sz="1800" i="1" dirty="0" smtClean="0"/>
              <a:t> David</a:t>
            </a:r>
            <a:r>
              <a:rPr lang="he-IL" sz="1800" i="1" dirty="0" smtClean="0"/>
              <a:t>   מצודת דוד   </a:t>
            </a:r>
          </a:p>
          <a:p>
            <a:r>
              <a:rPr lang="he-IL" sz="1800" i="1" dirty="0" smtClean="0"/>
              <a:t>    </a:t>
            </a:r>
            <a:r>
              <a:rPr lang="en-US" sz="1800" i="1" dirty="0" smtClean="0"/>
              <a:t>a lucid exposition of the biblical text</a:t>
            </a:r>
          </a:p>
          <a:p>
            <a:pPr algn="ctr"/>
            <a:r>
              <a:rPr lang="en-US" sz="1800" i="1" dirty="0" smtClean="0"/>
              <a:t>and</a:t>
            </a:r>
          </a:p>
          <a:p>
            <a:r>
              <a:rPr lang="en-US" sz="1800" i="1" dirty="0" err="1" smtClean="0"/>
              <a:t>Metsudath</a:t>
            </a:r>
            <a:r>
              <a:rPr lang="en-US" sz="1800" i="1" dirty="0" smtClean="0"/>
              <a:t> Zion </a:t>
            </a:r>
            <a:r>
              <a:rPr lang="he-IL" sz="1800" i="1" dirty="0" smtClean="0"/>
              <a:t>מצודת זיון  </a:t>
            </a:r>
            <a:endParaRPr lang="en-US" sz="1800" i="1" dirty="0" smtClean="0"/>
          </a:p>
          <a:p>
            <a:r>
              <a:rPr lang="en-US" sz="1800" i="1" dirty="0" smtClean="0"/>
              <a:t> a glossary explaining difficult words as they occur</a:t>
            </a:r>
          </a:p>
          <a:p>
            <a:pPr algn="ctr"/>
            <a:endParaRPr lang="en-US" sz="1800" i="1" dirty="0" smtClean="0"/>
          </a:p>
          <a:p>
            <a:r>
              <a:rPr lang="en-US" sz="1800" dirty="0" smtClean="0"/>
              <a:t>His son, Rabbi </a:t>
            </a:r>
            <a:r>
              <a:rPr lang="en-US" sz="1800" dirty="0" err="1" smtClean="0"/>
              <a:t>Yehiel</a:t>
            </a:r>
            <a:r>
              <a:rPr lang="en-US" sz="1800" dirty="0" smtClean="0"/>
              <a:t> Hillel </a:t>
            </a:r>
            <a:r>
              <a:rPr lang="en-US" sz="1800" dirty="0" err="1" smtClean="0"/>
              <a:t>Altschuler</a:t>
            </a:r>
            <a:endParaRPr lang="en-US" sz="1800" dirty="0" smtClean="0"/>
          </a:p>
          <a:p>
            <a:r>
              <a:rPr lang="en-US" sz="1800" dirty="0" smtClean="0"/>
              <a:t> completed this work.</a:t>
            </a:r>
            <a:endParaRPr lang="en-US" sz="1800" dirty="0"/>
          </a:p>
        </p:txBody>
      </p:sp>
      <p:pic>
        <p:nvPicPr>
          <p:cNvPr id="4098" name="Picture 2"/>
          <p:cNvPicPr>
            <a:picLocks noGrp="1" noChangeAspect="1" noChangeArrowheads="1"/>
          </p:cNvPicPr>
          <p:nvPr>
            <p:ph sz="quarter" idx="4"/>
          </p:nvPr>
        </p:nvPicPr>
        <p:blipFill>
          <a:blip r:embed="rId2" cstate="print"/>
          <a:srcRect/>
          <a:stretch>
            <a:fillRect/>
          </a:stretch>
        </p:blipFill>
        <p:spPr bwMode="auto">
          <a:xfrm>
            <a:off x="5935662" y="1600200"/>
            <a:ext cx="1536700" cy="21113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30188"/>
            <a:ext cx="8382000" cy="1674812"/>
          </a:xfrm>
        </p:spPr>
        <p:txBody>
          <a:bodyPr/>
          <a:lstStyle/>
          <a:p>
            <a:pPr algn="ctr"/>
            <a:r>
              <a:rPr lang="en-US" sz="3200" dirty="0">
                <a:latin typeface="Algerian" pitchFamily="82" charset="0"/>
              </a:rPr>
              <a:t>Jacob </a:t>
            </a:r>
            <a:r>
              <a:rPr lang="en-US" sz="3200" dirty="0" err="1">
                <a:latin typeface="Algerian" pitchFamily="82" charset="0"/>
              </a:rPr>
              <a:t>ben</a:t>
            </a:r>
            <a:r>
              <a:rPr lang="en-US" sz="3200" dirty="0">
                <a:latin typeface="Algerian" pitchFamily="82" charset="0"/>
              </a:rPr>
              <a:t> Asher </a:t>
            </a:r>
            <a:r>
              <a:rPr lang="en-US" sz="3200" dirty="0" smtClean="0">
                <a:latin typeface="Algerian" pitchFamily="82" charset="0"/>
              </a:rPr>
              <a:t>(AKA) </a:t>
            </a:r>
            <a:r>
              <a:rPr lang="en-US" sz="3200" dirty="0" err="1">
                <a:latin typeface="Algerian" pitchFamily="82" charset="0"/>
              </a:rPr>
              <a:t>Ba'al</a:t>
            </a:r>
            <a:r>
              <a:rPr lang="en-US" sz="3200" dirty="0">
                <a:latin typeface="Algerian" pitchFamily="82" charset="0"/>
              </a:rPr>
              <a:t> ha-</a:t>
            </a:r>
            <a:r>
              <a:rPr lang="en-US" sz="3200" dirty="0" err="1">
                <a:latin typeface="Algerian" pitchFamily="82" charset="0"/>
              </a:rPr>
              <a:t>Turim</a:t>
            </a:r>
            <a:r>
              <a:rPr lang="en-US" sz="3200" dirty="0" smtClean="0">
                <a:latin typeface="Algerian" pitchFamily="82" charset="0"/>
              </a:rPr>
              <a:t/>
            </a:r>
            <a:br>
              <a:rPr lang="en-US" sz="3200" dirty="0" smtClean="0">
                <a:latin typeface="Algerian" pitchFamily="82" charset="0"/>
              </a:rPr>
            </a:br>
            <a:r>
              <a:rPr lang="en-US" sz="3200" dirty="0">
                <a:latin typeface="Algerian" pitchFamily="82" charset="0"/>
              </a:rPr>
              <a:t>(</a:t>
            </a:r>
            <a:r>
              <a:rPr lang="en-US" sz="3200" dirty="0" smtClean="0">
                <a:latin typeface="Algerian" pitchFamily="82" charset="0"/>
              </a:rPr>
              <a:t>1270 </a:t>
            </a:r>
            <a:r>
              <a:rPr lang="en-US" sz="3200" dirty="0">
                <a:latin typeface="Algerian" pitchFamily="82" charset="0"/>
              </a:rPr>
              <a:t>? - 1340 </a:t>
            </a:r>
            <a:r>
              <a:rPr lang="en-US" sz="3200" dirty="0" smtClean="0"/>
              <a:t>) born in Germany, </a:t>
            </a:r>
            <a:br>
              <a:rPr lang="en-US" sz="3200" dirty="0" smtClean="0"/>
            </a:br>
            <a:r>
              <a:rPr lang="en-US" sz="3200" dirty="0" smtClean="0"/>
              <a:t>moved to Toledo, Spain</a:t>
            </a:r>
            <a:endParaRPr lang="en-US" sz="3200" dirty="0">
              <a:latin typeface="Algerian" pitchFamily="82" charset="0"/>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5943600" y="3810000"/>
            <a:ext cx="1417320" cy="2057400"/>
          </a:xfrm>
          <a:prstGeom prst="rect">
            <a:avLst/>
          </a:prstGeom>
          <a:noFill/>
          <a:ln w="9525">
            <a:solidFill>
              <a:srgbClr val="002060"/>
            </a:solidFill>
            <a:miter lim="800000"/>
            <a:headEnd/>
            <a:tailEnd/>
          </a:ln>
        </p:spPr>
      </p:pic>
      <p:sp>
        <p:nvSpPr>
          <p:cNvPr id="10" name="Rectangle 9"/>
          <p:cNvSpPr/>
          <p:nvPr/>
        </p:nvSpPr>
        <p:spPr>
          <a:xfrm>
            <a:off x="533400" y="1752600"/>
            <a:ext cx="4572000" cy="1200329"/>
          </a:xfrm>
          <a:prstGeom prst="rect">
            <a:avLst/>
          </a:prstGeom>
        </p:spPr>
        <p:txBody>
          <a:bodyPr>
            <a:spAutoFit/>
          </a:bodyPr>
          <a:lstStyle/>
          <a:p>
            <a:r>
              <a:rPr lang="en-US" dirty="0" smtClean="0"/>
              <a:t>His major work, the </a:t>
            </a:r>
            <a:r>
              <a:rPr lang="en-US" i="1" dirty="0" err="1" smtClean="0"/>
              <a:t>Arba'ah</a:t>
            </a:r>
            <a:r>
              <a:rPr lang="en-US" i="1" dirty="0" smtClean="0"/>
              <a:t> </a:t>
            </a:r>
            <a:r>
              <a:rPr lang="en-US" i="1" dirty="0" err="1" smtClean="0"/>
              <a:t>Turim</a:t>
            </a:r>
            <a:r>
              <a:rPr lang="en-US" dirty="0" smtClean="0"/>
              <a:t>, as a result of which he is commonly referred to as "the </a:t>
            </a:r>
            <a:r>
              <a:rPr lang="en-US" dirty="0" err="1" smtClean="0"/>
              <a:t>Ba'al</a:t>
            </a:r>
            <a:r>
              <a:rPr lang="en-US" dirty="0" smtClean="0"/>
              <a:t> ha-</a:t>
            </a:r>
            <a:r>
              <a:rPr lang="en-US" dirty="0" err="1" smtClean="0"/>
              <a:t>Turim</a:t>
            </a:r>
            <a:r>
              <a:rPr lang="en-US" dirty="0" smtClean="0"/>
              <a:t>. The work is divided into four sections (</a:t>
            </a:r>
            <a:r>
              <a:rPr lang="en-US" i="1" dirty="0" err="1" smtClean="0"/>
              <a:t>Turim</a:t>
            </a:r>
            <a:r>
              <a:rPr lang="en-US" dirty="0" smtClean="0"/>
              <a:t>, "rows”)</a:t>
            </a:r>
            <a:endParaRPr lang="en-US" dirty="0"/>
          </a:p>
        </p:txBody>
      </p:sp>
      <p:sp>
        <p:nvSpPr>
          <p:cNvPr id="11" name="Rectangle 10"/>
          <p:cNvSpPr/>
          <p:nvPr/>
        </p:nvSpPr>
        <p:spPr>
          <a:xfrm>
            <a:off x="152400" y="2971800"/>
            <a:ext cx="4572000" cy="2862322"/>
          </a:xfrm>
          <a:prstGeom prst="rect">
            <a:avLst/>
          </a:prstGeom>
        </p:spPr>
        <p:txBody>
          <a:bodyPr wrap="square">
            <a:spAutoFit/>
          </a:bodyPr>
          <a:lstStyle/>
          <a:p>
            <a:r>
              <a:rPr lang="en-US" dirty="0" smtClean="0"/>
              <a:t>Jacob also wrote a comprehensive commentary on the Torah (</a:t>
            </a:r>
            <a:r>
              <a:rPr lang="en-US" dirty="0" err="1" smtClean="0"/>
              <a:t>Zolkiew</a:t>
            </a:r>
            <a:r>
              <a:rPr lang="en-US" dirty="0" smtClean="0"/>
              <a:t>, 1806), containing the best expositions of the </a:t>
            </a:r>
            <a:r>
              <a:rPr lang="en-US" i="1" dirty="0" err="1" smtClean="0"/>
              <a:t>peshat</a:t>
            </a:r>
            <a:r>
              <a:rPr lang="en-US" dirty="0" smtClean="0"/>
              <a:t> ("literal meaning") by earlier Bible commentators, such as </a:t>
            </a:r>
            <a:r>
              <a:rPr lang="en-US" dirty="0" smtClean="0">
                <a:hlinkClick r:id="rId3"/>
              </a:rPr>
              <a:t>*</a:t>
            </a:r>
            <a:r>
              <a:rPr lang="en-US" dirty="0" err="1" smtClean="0">
                <a:hlinkClick r:id="rId3"/>
              </a:rPr>
              <a:t>Saadiah</a:t>
            </a:r>
            <a:r>
              <a:rPr lang="en-US" dirty="0" smtClean="0">
                <a:hlinkClick r:id="rId3"/>
              </a:rPr>
              <a:t> </a:t>
            </a:r>
            <a:r>
              <a:rPr lang="en-US" dirty="0" err="1" smtClean="0">
                <a:hlinkClick r:id="rId3"/>
              </a:rPr>
              <a:t>Gaon</a:t>
            </a:r>
            <a:r>
              <a:rPr lang="en-US" dirty="0" smtClean="0"/>
              <a:t> , </a:t>
            </a:r>
            <a:r>
              <a:rPr lang="en-US" dirty="0" smtClean="0">
                <a:hlinkClick r:id="rId4"/>
              </a:rPr>
              <a:t>*</a:t>
            </a:r>
            <a:r>
              <a:rPr lang="en-US" dirty="0" err="1" smtClean="0">
                <a:hlinkClick r:id="rId4"/>
              </a:rPr>
              <a:t>Rashi</a:t>
            </a:r>
            <a:r>
              <a:rPr lang="en-US" dirty="0" smtClean="0"/>
              <a:t> , </a:t>
            </a:r>
            <a:r>
              <a:rPr lang="en-US" dirty="0" smtClean="0">
                <a:hlinkClick r:id="rId5"/>
              </a:rPr>
              <a:t>Abraham *</a:t>
            </a:r>
            <a:r>
              <a:rPr lang="en-US" dirty="0" err="1" smtClean="0">
                <a:hlinkClick r:id="rId5"/>
              </a:rPr>
              <a:t>Ibn</a:t>
            </a:r>
            <a:r>
              <a:rPr lang="en-US" dirty="0" smtClean="0">
                <a:hlinkClick r:id="rId5"/>
              </a:rPr>
              <a:t> Ezra</a:t>
            </a:r>
            <a:r>
              <a:rPr lang="en-US" dirty="0" smtClean="0"/>
              <a:t> , </a:t>
            </a:r>
            <a:r>
              <a:rPr lang="en-US" dirty="0" smtClean="0">
                <a:hlinkClick r:id="rId6"/>
              </a:rPr>
              <a:t>David *</a:t>
            </a:r>
            <a:r>
              <a:rPr lang="en-US" dirty="0" err="1" smtClean="0">
                <a:hlinkClick r:id="rId6"/>
              </a:rPr>
              <a:t>Kimḥi</a:t>
            </a:r>
            <a:r>
              <a:rPr lang="en-US" dirty="0" smtClean="0"/>
              <a:t> , and others, in particular abstracting "the straightforward explanations" from the commentary of </a:t>
            </a:r>
            <a:r>
              <a:rPr lang="en-US" dirty="0" smtClean="0">
                <a:hlinkClick r:id="rId7"/>
              </a:rPr>
              <a:t>*</a:t>
            </a:r>
            <a:r>
              <a:rPr lang="en-US" dirty="0" err="1" smtClean="0">
                <a:hlinkClick r:id="rId7"/>
              </a:rPr>
              <a:t>Nahmanides</a:t>
            </a:r>
            <a:r>
              <a:rPr lang="en-US" dirty="0" smtClean="0"/>
              <a:t> and disregarding the </a:t>
            </a:r>
            <a:r>
              <a:rPr lang="en-US" dirty="0" err="1" smtClean="0"/>
              <a:t>kabbalistic</a:t>
            </a:r>
            <a:r>
              <a:rPr lang="en-US" dirty="0" smtClean="0"/>
              <a:t> ones.</a:t>
            </a:r>
            <a:endParaRPr lang="en-US" dirty="0"/>
          </a:p>
        </p:txBody>
      </p:sp>
      <p:sp>
        <p:nvSpPr>
          <p:cNvPr id="12" name="Rectangle 11"/>
          <p:cNvSpPr/>
          <p:nvPr/>
        </p:nvSpPr>
        <p:spPr>
          <a:xfrm>
            <a:off x="5105400" y="2209801"/>
            <a:ext cx="3733800" cy="923330"/>
          </a:xfrm>
          <a:prstGeom prst="rect">
            <a:avLst/>
          </a:prstGeom>
        </p:spPr>
        <p:txBody>
          <a:bodyPr wrap="square">
            <a:spAutoFit/>
          </a:bodyPr>
          <a:lstStyle/>
          <a:p>
            <a:r>
              <a:rPr lang="en-US" dirty="0" smtClean="0"/>
              <a:t>When Jacob added his own opinions it was usually to explain the reason for a Torah law or mitzvah.</a:t>
            </a:r>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2208212"/>
          </a:xfrm>
        </p:spPr>
        <p:txBody>
          <a:bodyPr/>
          <a:lstStyle/>
          <a:p>
            <a:pPr algn="ctr"/>
            <a:r>
              <a:rPr lang="en-US" sz="3200" dirty="0" smtClean="0">
                <a:latin typeface="Algerian" pitchFamily="82" charset="0"/>
              </a:rPr>
              <a:t>Rabbi  </a:t>
            </a:r>
            <a:r>
              <a:rPr lang="en-US" sz="3200" dirty="0" err="1" smtClean="0">
                <a:latin typeface="Algerian" pitchFamily="82" charset="0"/>
              </a:rPr>
              <a:t>levi</a:t>
            </a:r>
            <a:r>
              <a:rPr lang="en-US" sz="3200" dirty="0" smtClean="0">
                <a:latin typeface="Algerian" pitchFamily="82" charset="0"/>
              </a:rPr>
              <a:t>  </a:t>
            </a:r>
            <a:r>
              <a:rPr lang="en-US" sz="3200" dirty="0" err="1" smtClean="0">
                <a:latin typeface="Algerian" pitchFamily="82" charset="0"/>
              </a:rPr>
              <a:t>ben</a:t>
            </a:r>
            <a:r>
              <a:rPr lang="en-US" sz="3200" dirty="0" smtClean="0">
                <a:latin typeface="Algerian" pitchFamily="82" charset="0"/>
              </a:rPr>
              <a:t>  </a:t>
            </a:r>
            <a:r>
              <a:rPr lang="en-US" sz="3200" dirty="0" err="1" smtClean="0">
                <a:latin typeface="Algerian" pitchFamily="82" charset="0"/>
              </a:rPr>
              <a:t>gershon</a:t>
            </a:r>
            <a:r>
              <a:rPr lang="en-US" sz="3200" dirty="0" smtClean="0">
                <a:latin typeface="Algerian" pitchFamily="82" charset="0"/>
              </a:rPr>
              <a:t/>
            </a:r>
            <a:br>
              <a:rPr lang="en-US" sz="3200" dirty="0" smtClean="0">
                <a:latin typeface="Algerian" pitchFamily="82" charset="0"/>
              </a:rPr>
            </a:br>
            <a:r>
              <a:rPr lang="en-US" sz="3200" dirty="0" smtClean="0">
                <a:latin typeface="Algerian" pitchFamily="82" charset="0"/>
              </a:rPr>
              <a:t>(AKA) RALBAG</a:t>
            </a:r>
            <a:br>
              <a:rPr lang="en-US" sz="3200" dirty="0" smtClean="0">
                <a:latin typeface="Algerian" pitchFamily="82" charset="0"/>
              </a:rPr>
            </a:br>
            <a:r>
              <a:rPr lang="en-US" sz="3200" dirty="0" smtClean="0">
                <a:latin typeface="Algerian" pitchFamily="82" charset="0"/>
              </a:rPr>
              <a:t>1288-1344</a:t>
            </a:r>
            <a:endParaRPr lang="en-US" sz="3200" dirty="0">
              <a:latin typeface="Algerian" pitchFamily="82" charset="0"/>
            </a:endParaRPr>
          </a:p>
        </p:txBody>
      </p:sp>
      <p:sp>
        <p:nvSpPr>
          <p:cNvPr id="3" name="Text Placeholder 2"/>
          <p:cNvSpPr>
            <a:spLocks noGrp="1"/>
          </p:cNvSpPr>
          <p:nvPr>
            <p:ph type="body" sz="quarter" idx="10"/>
          </p:nvPr>
        </p:nvSpPr>
        <p:spPr>
          <a:xfrm>
            <a:off x="381000" y="2819400"/>
            <a:ext cx="8382000" cy="3733800"/>
          </a:xfrm>
        </p:spPr>
        <p:txBody>
          <a:bodyPr>
            <a:normAutofit/>
          </a:bodyPr>
          <a:lstStyle/>
          <a:p>
            <a:r>
              <a:rPr lang="en-US" sz="2000" dirty="0" smtClean="0"/>
              <a:t>Commonly known as </a:t>
            </a:r>
            <a:r>
              <a:rPr lang="en-US" sz="2000" dirty="0" smtClean="0">
                <a:latin typeface="Algerian" pitchFamily="82" charset="0"/>
              </a:rPr>
              <a:t>GERSONIDES.</a:t>
            </a:r>
          </a:p>
          <a:p>
            <a:r>
              <a:rPr lang="en-US" sz="2000" dirty="0" smtClean="0"/>
              <a:t>Philosopher, mathematician, astronomer, and Bible commentator, who practiced medicine.</a:t>
            </a:r>
          </a:p>
          <a:p>
            <a:r>
              <a:rPr lang="en-US" sz="2000" dirty="0" smtClean="0"/>
              <a:t>The RALBAG wrote commentaries on Job (1325), Song of Songs (1325 or 1326), Ecclesiastes (1328), Ruth (1329), Esther (1329), the Pentateuch (1329–38), the Former Prophets (1338), Proverbs, Daniel, Nehemiah, and Chronicles (1338).</a:t>
            </a:r>
          </a:p>
          <a:p>
            <a:r>
              <a:rPr lang="en-US" sz="2000" dirty="0" smtClean="0"/>
              <a:t>Diverse questions of a philosophical or theological nature are discussed by him, such as the problem of providence, miracles, and the Messiah.</a:t>
            </a:r>
          </a:p>
          <a:p>
            <a:r>
              <a:rPr lang="en-US" sz="2000" dirty="0" smtClean="0"/>
              <a:t>From each book of the Bible, Levi extracts the ethical, philosophical, and religious teachings that may be gleaned from the text and calls them </a:t>
            </a:r>
            <a:r>
              <a:rPr lang="en-US" sz="2000" i="1" dirty="0" err="1" smtClean="0"/>
              <a:t>to'alot</a:t>
            </a:r>
            <a:r>
              <a:rPr lang="en-US" sz="2000" dirty="0" smtClean="0"/>
              <a:t> or </a:t>
            </a:r>
            <a:r>
              <a:rPr lang="en-US" sz="2000" i="1" dirty="0" err="1" smtClean="0"/>
              <a:t>to'aliyyot</a:t>
            </a:r>
            <a:r>
              <a:rPr lang="en-US" sz="2000" dirty="0" smtClean="0"/>
              <a:t>.</a:t>
            </a:r>
          </a:p>
        </p:txBody>
      </p:sp>
      <p:sp>
        <p:nvSpPr>
          <p:cNvPr id="10" name="Rectangle 9"/>
          <p:cNvSpPr/>
          <p:nvPr/>
        </p:nvSpPr>
        <p:spPr>
          <a:xfrm>
            <a:off x="2819400" y="1447800"/>
            <a:ext cx="3461397" cy="369332"/>
          </a:xfrm>
          <a:prstGeom prst="rect">
            <a:avLst/>
          </a:prstGeom>
        </p:spPr>
        <p:txBody>
          <a:bodyPr wrap="none">
            <a:spAutoFit/>
          </a:bodyPr>
          <a:lstStyle/>
          <a:p>
            <a:r>
              <a:rPr lang="en-US" dirty="0" smtClean="0"/>
              <a:t>French Philosopher ( 1288 - 1344 ) </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7086600" y="380999"/>
            <a:ext cx="2057400" cy="270086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382000" cy="1329595"/>
          </a:xfrm>
        </p:spPr>
        <p:txBody>
          <a:bodyPr/>
          <a:lstStyle/>
          <a:p>
            <a:pPr algn="ctr"/>
            <a:r>
              <a:rPr lang="en-US" sz="3200" dirty="0" err="1" smtClean="0">
                <a:latin typeface="Algerian" pitchFamily="82" charset="0"/>
              </a:rPr>
              <a:t>Shabbetai</a:t>
            </a:r>
            <a:r>
              <a:rPr lang="en-US" sz="3200" dirty="0" smtClean="0">
                <a:latin typeface="Algerian" pitchFamily="82" charset="0"/>
              </a:rPr>
              <a:t>  </a:t>
            </a:r>
            <a:r>
              <a:rPr lang="en-US" sz="3200" dirty="0" err="1" smtClean="0">
                <a:latin typeface="Algerian" pitchFamily="82" charset="0"/>
              </a:rPr>
              <a:t>ben</a:t>
            </a:r>
            <a:r>
              <a:rPr lang="en-US" sz="3200" dirty="0" smtClean="0">
                <a:latin typeface="Algerian" pitchFamily="82" charset="0"/>
              </a:rPr>
              <a:t> Joseph Bass</a:t>
            </a:r>
            <a:br>
              <a:rPr lang="en-US" sz="3200" dirty="0" smtClean="0">
                <a:latin typeface="Algerian" pitchFamily="82" charset="0"/>
              </a:rPr>
            </a:br>
            <a:r>
              <a:rPr lang="en-US" sz="3200" dirty="0" smtClean="0">
                <a:latin typeface="Algerian" pitchFamily="82" charset="0"/>
              </a:rPr>
              <a:t>AKA  SIFTEI  HAKHAMIN </a:t>
            </a:r>
            <a:br>
              <a:rPr lang="en-US" sz="3200" dirty="0" smtClean="0">
                <a:latin typeface="Algerian" pitchFamily="82" charset="0"/>
              </a:rPr>
            </a:br>
            <a:r>
              <a:rPr lang="en-US" sz="3200" dirty="0" smtClean="0">
                <a:latin typeface="Algerian" pitchFamily="82" charset="0"/>
              </a:rPr>
              <a:t>1641-1718</a:t>
            </a:r>
            <a:endParaRPr lang="en-US" sz="3200" dirty="0">
              <a:latin typeface="Algerian" pitchFamily="82" charset="0"/>
            </a:endParaRPr>
          </a:p>
        </p:txBody>
      </p:sp>
      <p:sp>
        <p:nvSpPr>
          <p:cNvPr id="4" name="Content Placeholder 3"/>
          <p:cNvSpPr>
            <a:spLocks noGrp="1"/>
          </p:cNvSpPr>
          <p:nvPr>
            <p:ph sz="half" idx="2"/>
          </p:nvPr>
        </p:nvSpPr>
        <p:spPr>
          <a:xfrm rot="10800000" flipH="1" flipV="1">
            <a:off x="381000" y="1905000"/>
            <a:ext cx="4191001" cy="2514600"/>
          </a:xfrm>
        </p:spPr>
        <p:txBody>
          <a:bodyPr>
            <a:normAutofit fontScale="85000" lnSpcReduction="20000"/>
          </a:bodyPr>
          <a:lstStyle/>
          <a:p>
            <a:r>
              <a:rPr lang="en-US" sz="1800" dirty="0" smtClean="0"/>
              <a:t>Born in Poland.</a:t>
            </a:r>
          </a:p>
          <a:p>
            <a:r>
              <a:rPr lang="en-US" sz="1800" dirty="0" smtClean="0"/>
              <a:t>First Jewish bibliographer.</a:t>
            </a:r>
          </a:p>
          <a:p>
            <a:r>
              <a:rPr lang="en-US" sz="1800" dirty="0" smtClean="0"/>
              <a:t>Assistant singer for the </a:t>
            </a:r>
            <a:r>
              <a:rPr lang="en-US" sz="1800" dirty="0" err="1" smtClean="0"/>
              <a:t>Altneu</a:t>
            </a:r>
            <a:r>
              <a:rPr lang="en-US" sz="1800" dirty="0" smtClean="0"/>
              <a:t> synagogue (</a:t>
            </a:r>
            <a:r>
              <a:rPr lang="en-US" sz="1800" dirty="0" err="1" smtClean="0"/>
              <a:t>Altneuschul</a:t>
            </a:r>
            <a:r>
              <a:rPr lang="en-US" sz="1800" dirty="0" smtClean="0"/>
              <a:t>) in Prague,</a:t>
            </a:r>
          </a:p>
          <a:p>
            <a:r>
              <a:rPr lang="en-US" sz="1800" dirty="0" smtClean="0"/>
              <a:t>hence, the nickname </a:t>
            </a:r>
            <a:r>
              <a:rPr lang="en-US" sz="1800" i="1" dirty="0" smtClean="0"/>
              <a:t>Bass</a:t>
            </a:r>
            <a:r>
              <a:rPr lang="en-US" sz="2400" i="1" dirty="0" smtClean="0"/>
              <a:t>.</a:t>
            </a:r>
          </a:p>
          <a:p>
            <a:endParaRPr lang="en-US" sz="2400" i="1" dirty="0" smtClean="0"/>
          </a:p>
          <a:p>
            <a:r>
              <a:rPr lang="en-US" sz="2400" dirty="0" smtClean="0"/>
              <a:t>He published the Pentateuch with a super-commentary on </a:t>
            </a:r>
            <a:r>
              <a:rPr lang="en-US" sz="2400" dirty="0" err="1" smtClean="0"/>
              <a:t>Rashi</a:t>
            </a:r>
            <a:r>
              <a:rPr lang="en-US" sz="2400" dirty="0" smtClean="0"/>
              <a:t>, </a:t>
            </a:r>
            <a:r>
              <a:rPr lang="en-US" sz="2400" i="1" dirty="0" err="1" smtClean="0"/>
              <a:t>Siftei</a:t>
            </a:r>
            <a:r>
              <a:rPr lang="en-US" sz="2400" i="1" dirty="0" smtClean="0"/>
              <a:t> </a:t>
            </a:r>
            <a:r>
              <a:rPr lang="en-US" sz="2400" i="1" dirty="0" err="1" smtClean="0"/>
              <a:t>Ḥakhamim</a:t>
            </a:r>
            <a:r>
              <a:rPr lang="en-US" sz="2400" dirty="0" smtClean="0"/>
              <a:t> (1680), a popular commentary often reprinted; and </a:t>
            </a:r>
            <a:r>
              <a:rPr lang="en-US" sz="2400" i="1" dirty="0" err="1" smtClean="0"/>
              <a:t>Siftei</a:t>
            </a:r>
            <a:r>
              <a:rPr lang="en-US" sz="2400" i="1" dirty="0" smtClean="0"/>
              <a:t> </a:t>
            </a:r>
            <a:r>
              <a:rPr lang="en-US" sz="2400" i="1" dirty="0" err="1" smtClean="0"/>
              <a:t>Yeshenim</a:t>
            </a:r>
            <a:r>
              <a:rPr lang="en-US" sz="2400" dirty="0" smtClean="0"/>
              <a:t> (1680),</a:t>
            </a:r>
            <a:endParaRPr lang="en-US" sz="2400" dirty="0"/>
          </a:p>
        </p:txBody>
      </p:sp>
      <p:sp>
        <p:nvSpPr>
          <p:cNvPr id="6" name="Content Placeholder 5"/>
          <p:cNvSpPr>
            <a:spLocks noGrp="1"/>
          </p:cNvSpPr>
          <p:nvPr>
            <p:ph sz="quarter" idx="4"/>
          </p:nvPr>
        </p:nvSpPr>
        <p:spPr>
          <a:xfrm>
            <a:off x="4645026" y="2362200"/>
            <a:ext cx="4117974" cy="1026435"/>
          </a:xfrm>
        </p:spPr>
        <p:txBody>
          <a:bodyPr/>
          <a:lstStyle/>
          <a:p>
            <a:r>
              <a:rPr lang="en-US" dirty="0" smtClean="0"/>
              <a:t>His commentary is included in </a:t>
            </a:r>
          </a:p>
          <a:p>
            <a:r>
              <a:rPr lang="he-IL" dirty="0" smtClean="0"/>
              <a:t>מקראות גדולות</a:t>
            </a:r>
            <a:r>
              <a:rPr lang="en-US" dirty="0" smtClean="0"/>
              <a:t> (</a:t>
            </a:r>
            <a:r>
              <a:rPr lang="en-US" dirty="0" err="1" smtClean="0"/>
              <a:t>Mikraot</a:t>
            </a:r>
            <a:r>
              <a:rPr lang="en-US" dirty="0" smtClean="0"/>
              <a:t> </a:t>
            </a:r>
            <a:r>
              <a:rPr lang="en-US" dirty="0" err="1" smtClean="0"/>
              <a:t>Gedolot</a:t>
            </a:r>
            <a:r>
              <a:rPr lang="en-US" dirty="0" smtClean="0"/>
              <a:t>) by </a:t>
            </a:r>
            <a:r>
              <a:rPr lang="en-US" dirty="0" err="1" smtClean="0"/>
              <a:t>Judaica</a:t>
            </a:r>
            <a:r>
              <a:rPr lang="en-US" dirty="0" smtClean="0"/>
              <a:t> Press</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5486400" y="3810000"/>
            <a:ext cx="1238250" cy="1447800"/>
          </a:xfrm>
          <a:prstGeom prst="rect">
            <a:avLst/>
          </a:prstGeom>
          <a:noFill/>
          <a:ln w="9525">
            <a:solidFill>
              <a:schemeClr val="bg1">
                <a:lumMod val="95000"/>
                <a:lumOff val="5000"/>
              </a:schemeClr>
            </a:solid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30188"/>
            <a:ext cx="8382000" cy="1329595"/>
          </a:xfrm>
        </p:spPr>
        <p:txBody>
          <a:bodyPr/>
          <a:lstStyle/>
          <a:p>
            <a:pPr algn="ctr"/>
            <a:r>
              <a:rPr lang="en-US" sz="3200" dirty="0" smtClean="0">
                <a:latin typeface="Algerian" pitchFamily="82" charset="0"/>
              </a:rPr>
              <a:t>W. GUNTHER PLAUT</a:t>
            </a:r>
            <a:br>
              <a:rPr lang="en-US" sz="3200" dirty="0" smtClean="0">
                <a:latin typeface="Algerian" pitchFamily="82" charset="0"/>
              </a:rPr>
            </a:br>
            <a:r>
              <a:rPr lang="en-US" sz="3200" dirty="0" smtClean="0">
                <a:latin typeface="Algerian" pitchFamily="82" charset="0"/>
              </a:rPr>
              <a:t>Canadian Rabbi ( 1912 - </a:t>
            </a:r>
            <a:r>
              <a:rPr lang="en-US" sz="3200" dirty="0" smtClean="0"/>
              <a:t>) </a:t>
            </a:r>
            <a:br>
              <a:rPr lang="en-US" sz="3200" dirty="0" smtClean="0"/>
            </a:br>
            <a:endParaRPr lang="en-US" sz="3200" dirty="0">
              <a:latin typeface="Algerian" pitchFamily="82" charset="0"/>
            </a:endParaRPr>
          </a:p>
        </p:txBody>
      </p:sp>
      <p:sp>
        <p:nvSpPr>
          <p:cNvPr id="8" name="Text Placeholder 7"/>
          <p:cNvSpPr>
            <a:spLocks noGrp="1"/>
          </p:cNvSpPr>
          <p:nvPr>
            <p:ph type="body" idx="1"/>
          </p:nvPr>
        </p:nvSpPr>
        <p:spPr>
          <a:xfrm>
            <a:off x="381000" y="1411554"/>
            <a:ext cx="4114800" cy="692497"/>
          </a:xfrm>
        </p:spPr>
        <p:txBody>
          <a:bodyPr/>
          <a:lstStyle/>
          <a:p>
            <a:r>
              <a:rPr lang="en-US" dirty="0" smtClean="0"/>
              <a:t>U.S. Reform rabbi and author</a:t>
            </a:r>
          </a:p>
          <a:p>
            <a:endParaRPr lang="en-US" dirty="0"/>
          </a:p>
        </p:txBody>
      </p:sp>
      <p:sp>
        <p:nvSpPr>
          <p:cNvPr id="9" name="Content Placeholder 8"/>
          <p:cNvSpPr>
            <a:spLocks noGrp="1"/>
          </p:cNvSpPr>
          <p:nvPr>
            <p:ph sz="half" idx="2"/>
          </p:nvPr>
        </p:nvSpPr>
        <p:spPr>
          <a:xfrm>
            <a:off x="380999" y="2174875"/>
            <a:ext cx="4114800" cy="3008516"/>
          </a:xfrm>
        </p:spPr>
        <p:txBody>
          <a:bodyPr/>
          <a:lstStyle/>
          <a:p>
            <a:r>
              <a:rPr lang="en-US" dirty="0" err="1" smtClean="0"/>
              <a:t>Plaut</a:t>
            </a:r>
            <a:r>
              <a:rPr lang="en-US" dirty="0" smtClean="0"/>
              <a:t> was born in Munster, Germany, and earned his law degree at the University of Berlin in 1934. </a:t>
            </a:r>
          </a:p>
          <a:p>
            <a:r>
              <a:rPr lang="en-US" dirty="0" smtClean="0"/>
              <a:t>When Nazi decrees made a law career impossible, he switched to Jewish studies. </a:t>
            </a:r>
          </a:p>
          <a:p>
            <a:r>
              <a:rPr lang="en-US" dirty="0" smtClean="0"/>
              <a:t>He was tutored by </a:t>
            </a:r>
            <a:r>
              <a:rPr lang="en-US" dirty="0" smtClean="0">
                <a:hlinkClick r:id="rId2"/>
              </a:rPr>
              <a:t>Abraham Joshua *</a:t>
            </a:r>
            <a:r>
              <a:rPr lang="en-US" dirty="0" err="1" smtClean="0">
                <a:hlinkClick r:id="rId2"/>
              </a:rPr>
              <a:t>Heschel</a:t>
            </a:r>
            <a:r>
              <a:rPr lang="en-US" dirty="0" smtClean="0"/>
              <a:t> </a:t>
            </a:r>
            <a:endParaRPr lang="en-US" dirty="0"/>
          </a:p>
        </p:txBody>
      </p:sp>
      <p:sp>
        <p:nvSpPr>
          <p:cNvPr id="10" name="Text Placeholder 9"/>
          <p:cNvSpPr>
            <a:spLocks noGrp="1"/>
          </p:cNvSpPr>
          <p:nvPr>
            <p:ph type="body" sz="quarter" idx="3"/>
          </p:nvPr>
        </p:nvSpPr>
        <p:spPr>
          <a:xfrm>
            <a:off x="4645981" y="1065305"/>
            <a:ext cx="4117019" cy="1038746"/>
          </a:xfrm>
        </p:spPr>
        <p:txBody>
          <a:bodyPr/>
          <a:lstStyle/>
          <a:p>
            <a:r>
              <a:rPr lang="en-US" dirty="0" smtClean="0"/>
              <a:t>His masterpiece remains </a:t>
            </a:r>
            <a:r>
              <a:rPr lang="en-US" i="1" dirty="0" smtClean="0"/>
              <a:t>The Torah</a:t>
            </a:r>
            <a:r>
              <a:rPr lang="en-US" dirty="0" smtClean="0"/>
              <a:t> – </a:t>
            </a:r>
            <a:r>
              <a:rPr lang="en-US" i="1" dirty="0" smtClean="0"/>
              <a:t>A Modern Commentary</a:t>
            </a:r>
            <a:r>
              <a:rPr lang="en-US" dirty="0" smtClean="0"/>
              <a:t> (1981),</a:t>
            </a:r>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5257800" y="2286000"/>
            <a:ext cx="2819400" cy="3810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err="1" smtClean="0">
                <a:latin typeface="Algerian" pitchFamily="82" charset="0"/>
              </a:rPr>
              <a:t>Rashi</a:t>
            </a:r>
            <a:r>
              <a:rPr lang="en-US" dirty="0" smtClean="0">
                <a:latin typeface="Algerian" pitchFamily="82" charset="0"/>
              </a:rPr>
              <a:t> (Solomon Ben Isaac,</a:t>
            </a:r>
            <a:br>
              <a:rPr lang="en-US" dirty="0" smtClean="0">
                <a:latin typeface="Algerian" pitchFamily="82" charset="0"/>
              </a:rPr>
            </a:br>
            <a:r>
              <a:rPr lang="en-US" dirty="0" smtClean="0">
                <a:latin typeface="Algerian" pitchFamily="82" charset="0"/>
              </a:rPr>
              <a:t>                      (1040–1105) </a:t>
            </a:r>
            <a:endParaRPr lang="en-US" dirty="0">
              <a:latin typeface="Algerian" pitchFamily="82" charset="0"/>
            </a:endParaRPr>
          </a:p>
        </p:txBody>
      </p:sp>
      <p:sp>
        <p:nvSpPr>
          <p:cNvPr id="3" name="Content Placeholder 2"/>
          <p:cNvSpPr>
            <a:spLocks noGrp="1"/>
          </p:cNvSpPr>
          <p:nvPr>
            <p:ph sz="half" idx="1"/>
          </p:nvPr>
        </p:nvSpPr>
        <p:spPr>
          <a:xfrm>
            <a:off x="381000" y="1411553"/>
            <a:ext cx="4114800" cy="1163395"/>
          </a:xfrm>
        </p:spPr>
        <p:txBody>
          <a:bodyPr/>
          <a:lstStyle/>
          <a:p>
            <a:r>
              <a:rPr lang="en-US" dirty="0" err="1" smtClean="0"/>
              <a:t>Rashi</a:t>
            </a:r>
            <a:r>
              <a:rPr lang="en-US" dirty="0" smtClean="0"/>
              <a:t> commented on most, if not all, the books of the Bible.</a:t>
            </a:r>
            <a:endParaRPr lang="en-US" dirty="0"/>
          </a:p>
        </p:txBody>
      </p:sp>
      <p:sp>
        <p:nvSpPr>
          <p:cNvPr id="4" name="Content Placeholder 3"/>
          <p:cNvSpPr>
            <a:spLocks noGrp="1"/>
          </p:cNvSpPr>
          <p:nvPr>
            <p:ph sz="half" idx="2"/>
          </p:nvPr>
        </p:nvSpPr>
        <p:spPr>
          <a:xfrm>
            <a:off x="4648200" y="1411553"/>
            <a:ext cx="4114800" cy="2474647"/>
          </a:xfrm>
        </p:spPr>
        <p:txBody>
          <a:bodyPr/>
          <a:lstStyle/>
          <a:p>
            <a:r>
              <a:rPr lang="en-US" dirty="0" smtClean="0"/>
              <a:t>The main distinguishing characteristic of </a:t>
            </a:r>
            <a:r>
              <a:rPr lang="en-US" dirty="0" err="1" smtClean="0"/>
              <a:t>Rashi's</a:t>
            </a:r>
            <a:r>
              <a:rPr lang="en-US" dirty="0" smtClean="0"/>
              <a:t> commentary is a compromise between the literal and the </a:t>
            </a:r>
            <a:r>
              <a:rPr lang="en-US" dirty="0" err="1" smtClean="0"/>
              <a:t>midrashic</a:t>
            </a:r>
            <a:endParaRPr lang="en-US" dirty="0" smtClean="0"/>
          </a:p>
          <a:p>
            <a:r>
              <a:rPr lang="en-US" dirty="0" smtClean="0"/>
              <a:t>Interpretations.</a:t>
            </a:r>
            <a:endParaRPr lang="en-US" dirty="0"/>
          </a:p>
        </p:txBody>
      </p:sp>
      <p:sp>
        <p:nvSpPr>
          <p:cNvPr id="5" name="Rectangle 4">
            <a:hlinkClick r:id="rId2"/>
          </p:cNvPr>
          <p:cNvSpPr/>
          <p:nvPr/>
        </p:nvSpPr>
        <p:spPr>
          <a:xfrm>
            <a:off x="2819400" y="3276600"/>
            <a:ext cx="3276346" cy="1477328"/>
          </a:xfrm>
          <a:prstGeom prst="rect">
            <a:avLst/>
          </a:prstGeom>
        </p:spPr>
        <p:txBody>
          <a:bodyPr wrap="none">
            <a:spAutoFit/>
          </a:bodyPr>
          <a:lstStyle/>
          <a:p>
            <a:endParaRPr lang="en-US" dirty="0" smtClean="0"/>
          </a:p>
          <a:p>
            <a:endParaRPr lang="en-US" dirty="0" smtClean="0"/>
          </a:p>
          <a:p>
            <a:endParaRPr lang="en-US" dirty="0" smtClean="0"/>
          </a:p>
          <a:p>
            <a:endParaRPr lang="en-US" dirty="0" smtClean="0"/>
          </a:p>
          <a:p>
            <a:r>
              <a:rPr lang="en-US" dirty="0" err="1" smtClean="0"/>
              <a:t>Rashi</a:t>
            </a:r>
            <a:r>
              <a:rPr lang="en-US" dirty="0" smtClean="0"/>
              <a:t> was born in Troyes, France.</a:t>
            </a:r>
            <a:endParaRPr lang="en-US" dirty="0"/>
          </a:p>
        </p:txBody>
      </p:sp>
      <p:pic>
        <p:nvPicPr>
          <p:cNvPr id="8" name="Picture 2"/>
          <p:cNvPicPr>
            <a:picLocks noChangeAspect="1" noChangeArrowheads="1"/>
          </p:cNvPicPr>
          <p:nvPr/>
        </p:nvPicPr>
        <p:blipFill>
          <a:blip r:embed="rId3" cstate="print"/>
          <a:srcRect/>
          <a:stretch>
            <a:fillRect/>
          </a:stretch>
        </p:blipFill>
        <p:spPr bwMode="auto">
          <a:xfrm>
            <a:off x="3962400" y="5257800"/>
            <a:ext cx="1047750" cy="1123950"/>
          </a:xfrm>
          <a:prstGeom prst="rect">
            <a:avLst/>
          </a:prstGeom>
          <a:noFill/>
          <a:ln w="9525">
            <a:noFill/>
            <a:miter lim="800000"/>
            <a:headEnd/>
            <a:tailEnd/>
          </a:ln>
        </p:spPr>
      </p:pic>
      <p:pic>
        <p:nvPicPr>
          <p:cNvPr id="12" name="Picture 4"/>
          <p:cNvPicPr>
            <a:picLocks noChangeAspect="1" noChangeArrowheads="1"/>
          </p:cNvPicPr>
          <p:nvPr/>
        </p:nvPicPr>
        <p:blipFill>
          <a:blip r:embed="rId4" cstate="print"/>
          <a:srcRect/>
          <a:stretch>
            <a:fillRect/>
          </a:stretch>
        </p:blipFill>
        <p:spPr bwMode="auto">
          <a:xfrm>
            <a:off x="381000" y="2819400"/>
            <a:ext cx="2286000" cy="3124200"/>
          </a:xfrm>
          <a:prstGeom prst="rect">
            <a:avLst/>
          </a:prstGeom>
          <a:noFill/>
          <a:ln w="9525">
            <a:solidFill>
              <a:srgbClr val="FFFF00"/>
            </a:solid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994392"/>
          </a:xfrm>
        </p:spPr>
        <p:txBody>
          <a:bodyPr/>
          <a:lstStyle/>
          <a:p>
            <a:pPr algn="ctr"/>
            <a:r>
              <a:rPr lang="en-US" dirty="0" smtClean="0">
                <a:latin typeface="Algerian" pitchFamily="82" charset="0"/>
              </a:rPr>
              <a:t>Abraham </a:t>
            </a:r>
            <a:r>
              <a:rPr lang="en-US" dirty="0" err="1" smtClean="0">
                <a:latin typeface="Algerian" pitchFamily="82" charset="0"/>
              </a:rPr>
              <a:t>ben</a:t>
            </a:r>
            <a:r>
              <a:rPr lang="en-US" dirty="0" smtClean="0">
                <a:latin typeface="Algerian" pitchFamily="82" charset="0"/>
              </a:rPr>
              <a:t> Meir </a:t>
            </a:r>
            <a:r>
              <a:rPr lang="en-US" dirty="0" err="1" smtClean="0">
                <a:latin typeface="Algerian" pitchFamily="82" charset="0"/>
              </a:rPr>
              <a:t>Ibn</a:t>
            </a:r>
            <a:r>
              <a:rPr lang="en-US" dirty="0" smtClean="0">
                <a:latin typeface="Algerian" pitchFamily="82" charset="0"/>
              </a:rPr>
              <a:t> Ezra</a:t>
            </a:r>
            <a:br>
              <a:rPr lang="en-US" dirty="0" smtClean="0">
                <a:latin typeface="Algerian" pitchFamily="82" charset="0"/>
              </a:rPr>
            </a:br>
            <a:r>
              <a:rPr lang="en-US" dirty="0" smtClean="0">
                <a:latin typeface="Algerian" pitchFamily="82" charset="0"/>
              </a:rPr>
              <a:t> Spanish Scholar </a:t>
            </a:r>
            <a:br>
              <a:rPr lang="en-US" dirty="0" smtClean="0">
                <a:latin typeface="Algerian" pitchFamily="82" charset="0"/>
              </a:rPr>
            </a:br>
            <a:r>
              <a:rPr lang="en-US" dirty="0" smtClean="0">
                <a:latin typeface="Algerian" pitchFamily="82" charset="0"/>
              </a:rPr>
              <a:t> ( 1092 ? - 1167 ? ) </a:t>
            </a:r>
            <a:endParaRPr lang="en-US" dirty="0">
              <a:latin typeface="Algerian" pitchFamily="82" charset="0"/>
            </a:endParaRPr>
          </a:p>
        </p:txBody>
      </p:sp>
      <p:sp>
        <p:nvSpPr>
          <p:cNvPr id="4" name="Content Placeholder 3"/>
          <p:cNvSpPr>
            <a:spLocks noGrp="1"/>
          </p:cNvSpPr>
          <p:nvPr>
            <p:ph sz="half" idx="2"/>
          </p:nvPr>
        </p:nvSpPr>
        <p:spPr>
          <a:xfrm>
            <a:off x="381000" y="4419600"/>
            <a:ext cx="4114800" cy="1911292"/>
          </a:xfrm>
        </p:spPr>
        <p:txBody>
          <a:bodyPr/>
          <a:lstStyle/>
          <a:p>
            <a:r>
              <a:rPr lang="en-US" dirty="0" smtClean="0"/>
              <a:t>One of the most important Jewish Bible commentators; also a poet, composer of </a:t>
            </a:r>
            <a:r>
              <a:rPr lang="en-US" dirty="0" smtClean="0">
                <a:hlinkClick r:id="rId2"/>
              </a:rPr>
              <a:t>*</a:t>
            </a:r>
            <a:r>
              <a:rPr lang="en-US" dirty="0" err="1" smtClean="0">
                <a:hlinkClick r:id="rId2"/>
              </a:rPr>
              <a:t>piyyutim</a:t>
            </a:r>
            <a:r>
              <a:rPr lang="en-US" dirty="0" smtClean="0"/>
              <a:t> , grammarian, translator, philosopher, astronomer, and astrologer.</a:t>
            </a:r>
            <a:endParaRPr lang="en-US" dirty="0"/>
          </a:p>
        </p:txBody>
      </p:sp>
      <p:sp>
        <p:nvSpPr>
          <p:cNvPr id="5" name="Text Placeholder 4"/>
          <p:cNvSpPr>
            <a:spLocks noGrp="1"/>
          </p:cNvSpPr>
          <p:nvPr>
            <p:ph type="body" sz="quarter" idx="3"/>
          </p:nvPr>
        </p:nvSpPr>
        <p:spPr>
          <a:xfrm>
            <a:off x="4645981" y="2653604"/>
            <a:ext cx="4117019" cy="1384995"/>
          </a:xfrm>
        </p:spPr>
        <p:txBody>
          <a:bodyPr/>
          <a:lstStyle/>
          <a:p>
            <a:r>
              <a:rPr lang="en-US" dirty="0" err="1" smtClean="0"/>
              <a:t>Ibn</a:t>
            </a:r>
            <a:r>
              <a:rPr lang="en-US" dirty="0" smtClean="0"/>
              <a:t> Ezra's commentary is devoted to precise and multifaceted linguistic clarifications,</a:t>
            </a:r>
            <a:endParaRPr lang="en-US" dirty="0"/>
          </a:p>
        </p:txBody>
      </p:sp>
      <p:sp>
        <p:nvSpPr>
          <p:cNvPr id="6" name="Content Placeholder 5"/>
          <p:cNvSpPr>
            <a:spLocks noGrp="1"/>
          </p:cNvSpPr>
          <p:nvPr>
            <p:ph sz="quarter" idx="4"/>
          </p:nvPr>
        </p:nvSpPr>
        <p:spPr>
          <a:xfrm>
            <a:off x="4724400" y="4419600"/>
            <a:ext cx="4117974" cy="1752600"/>
          </a:xfrm>
        </p:spPr>
        <p:txBody>
          <a:bodyPr/>
          <a:lstStyle/>
          <a:p>
            <a:r>
              <a:rPr lang="en-US" dirty="0" smtClean="0"/>
              <a:t>He had a tendency to apply the rules developed by his predecessors with extreme caution and stringency.</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371600" y="2362200"/>
            <a:ext cx="1428750" cy="1943100"/>
          </a:xfrm>
          <a:prstGeom prst="rect">
            <a:avLst/>
          </a:prstGeom>
          <a:noFill/>
          <a:ln w="9525">
            <a:solidFill>
              <a:schemeClr val="bg1">
                <a:lumMod val="95000"/>
                <a:lumOff val="5000"/>
              </a:schemeClr>
            </a:solid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522412"/>
          </a:xfrm>
        </p:spPr>
        <p:txBody>
          <a:bodyPr/>
          <a:lstStyle/>
          <a:p>
            <a:pPr algn="ctr"/>
            <a:r>
              <a:rPr lang="en-US" dirty="0" smtClean="0">
                <a:latin typeface="Algerian" pitchFamily="82" charset="0"/>
              </a:rPr>
              <a:t>RABBI DAVID KIMHI (RADAK)</a:t>
            </a:r>
            <a:br>
              <a:rPr lang="en-US" dirty="0" smtClean="0">
                <a:latin typeface="Algerian" pitchFamily="82" charset="0"/>
              </a:rPr>
            </a:br>
            <a:r>
              <a:rPr lang="en-US" dirty="0" smtClean="0">
                <a:latin typeface="Algerian" pitchFamily="82" charset="0"/>
              </a:rPr>
              <a:t>1160-1235</a:t>
            </a:r>
            <a:r>
              <a:rPr lang="en-US" dirty="0" smtClean="0"/>
              <a:t> </a:t>
            </a:r>
            <a:endParaRPr lang="en-US" dirty="0">
              <a:latin typeface="Algerian" pitchFamily="82" charset="0"/>
            </a:endParaRPr>
          </a:p>
        </p:txBody>
      </p:sp>
      <p:sp>
        <p:nvSpPr>
          <p:cNvPr id="3" name="Content Placeholder 2"/>
          <p:cNvSpPr>
            <a:spLocks noGrp="1"/>
          </p:cNvSpPr>
          <p:nvPr>
            <p:ph sz="half" idx="1"/>
          </p:nvPr>
        </p:nvSpPr>
        <p:spPr>
          <a:xfrm>
            <a:off x="381000" y="1411552"/>
            <a:ext cx="4114800" cy="2714589"/>
          </a:xfrm>
        </p:spPr>
        <p:txBody>
          <a:bodyPr/>
          <a:lstStyle/>
          <a:p>
            <a:r>
              <a:rPr lang="en-US" sz="1800" dirty="0" smtClean="0"/>
              <a:t>Born in Narbonne, France</a:t>
            </a:r>
          </a:p>
          <a:p>
            <a:r>
              <a:rPr lang="en-US" sz="1800" dirty="0" smtClean="0"/>
              <a:t>Author of a Hebrew grammar &amp; dictionary (</a:t>
            </a:r>
            <a:r>
              <a:rPr lang="en-US" sz="1800" dirty="0" err="1" smtClean="0"/>
              <a:t>Mikhol</a:t>
            </a:r>
            <a:r>
              <a:rPr lang="en-US" sz="1800" dirty="0" smtClean="0"/>
              <a:t> &amp; </a:t>
            </a:r>
            <a:r>
              <a:rPr lang="en-US" sz="1800" dirty="0" err="1" smtClean="0"/>
              <a:t>Sefer</a:t>
            </a:r>
            <a:r>
              <a:rPr lang="en-US" sz="1800" dirty="0" smtClean="0"/>
              <a:t> ha-</a:t>
            </a:r>
            <a:r>
              <a:rPr lang="en-US" sz="1800" dirty="0" err="1" smtClean="0"/>
              <a:t>Shorashim</a:t>
            </a:r>
            <a:r>
              <a:rPr lang="en-US" sz="1800" dirty="0" smtClean="0"/>
              <a:t>)</a:t>
            </a:r>
          </a:p>
          <a:p>
            <a:r>
              <a:rPr lang="en-US" sz="1800" dirty="0" err="1" smtClean="0"/>
              <a:t>Kimhi</a:t>
            </a:r>
            <a:r>
              <a:rPr lang="en-US" sz="1800" dirty="0" smtClean="0"/>
              <a:t> used the methodology of </a:t>
            </a:r>
            <a:r>
              <a:rPr lang="en-US" sz="1800" dirty="0" err="1" smtClean="0"/>
              <a:t>Ibn</a:t>
            </a:r>
            <a:r>
              <a:rPr lang="en-US" sz="1800" dirty="0" smtClean="0"/>
              <a:t> Ezra and the elder </a:t>
            </a:r>
            <a:r>
              <a:rPr lang="en-US" sz="1800" dirty="0" err="1" smtClean="0"/>
              <a:t>Kimhis</a:t>
            </a:r>
            <a:r>
              <a:rPr lang="en-US" sz="1800" dirty="0" smtClean="0"/>
              <a:t> stressing scientific analysis.</a:t>
            </a:r>
          </a:p>
          <a:p>
            <a:r>
              <a:rPr lang="en-US" sz="1800" dirty="0" err="1" smtClean="0"/>
              <a:t>Kimḥi</a:t>
            </a:r>
            <a:r>
              <a:rPr lang="en-US" sz="1800" dirty="0" smtClean="0"/>
              <a:t> relied heavily on rabbinic literature.</a:t>
            </a:r>
          </a:p>
          <a:p>
            <a:r>
              <a:rPr lang="en-US" sz="1800" dirty="0" err="1" smtClean="0"/>
              <a:t>Kimḥi</a:t>
            </a:r>
            <a:r>
              <a:rPr lang="en-US" sz="1800" dirty="0" smtClean="0"/>
              <a:t> strove for clarity and </a:t>
            </a:r>
            <a:r>
              <a:rPr lang="en-US" sz="1800" dirty="0" err="1" smtClean="0"/>
              <a:t>readibility</a:t>
            </a:r>
            <a:r>
              <a:rPr lang="en-US" sz="1800" dirty="0" smtClean="0"/>
              <a:t> </a:t>
            </a:r>
          </a:p>
        </p:txBody>
      </p:sp>
      <p:sp>
        <p:nvSpPr>
          <p:cNvPr id="4" name="Content Placeholder 3"/>
          <p:cNvSpPr>
            <a:spLocks noGrp="1"/>
          </p:cNvSpPr>
          <p:nvPr>
            <p:ph sz="half" idx="2"/>
          </p:nvPr>
        </p:nvSpPr>
        <p:spPr>
          <a:xfrm>
            <a:off x="4648200" y="1411552"/>
            <a:ext cx="4114800" cy="2354491"/>
          </a:xfrm>
        </p:spPr>
        <p:txBody>
          <a:bodyPr/>
          <a:lstStyle/>
          <a:p>
            <a:r>
              <a:rPr lang="en-US" sz="1800" dirty="0" smtClean="0"/>
              <a:t>His commentary on the Prophets &amp; the Psalms was translated from Hebrew into Latin,    during the Renaissance period for the benefit of non-Jewish students of the Bible.</a:t>
            </a:r>
          </a:p>
          <a:p>
            <a:r>
              <a:rPr lang="en-US" sz="1800" dirty="0" err="1" smtClean="0"/>
              <a:t>Kimhi’s</a:t>
            </a:r>
            <a:r>
              <a:rPr lang="en-US" sz="1800" dirty="0" smtClean="0"/>
              <a:t> influence can be traced in every line of the King James Bible.</a:t>
            </a:r>
          </a:p>
          <a:p>
            <a:r>
              <a:rPr lang="en-US" sz="1800" dirty="0" smtClean="0"/>
              <a:t>He was strongly influenced by the rationalism of </a:t>
            </a:r>
            <a:r>
              <a:rPr lang="en-US" sz="1800" dirty="0" err="1" smtClean="0"/>
              <a:t>Ibn</a:t>
            </a:r>
            <a:r>
              <a:rPr lang="en-US" sz="1800" dirty="0" smtClean="0"/>
              <a:t> Ezra and Maimonides.</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6400800" y="3886200"/>
            <a:ext cx="1495425" cy="2476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382000" cy="2659190"/>
          </a:xfrm>
        </p:spPr>
        <p:txBody>
          <a:bodyPr/>
          <a:lstStyle/>
          <a:p>
            <a:r>
              <a:rPr lang="en-US" b="1" dirty="0">
                <a:latin typeface="Algerian" pitchFamily="82" charset="0"/>
              </a:rPr>
              <a:t>OBADIAH BEN JACOB SFORNO</a:t>
            </a:r>
            <a:r>
              <a:rPr lang="en-US" b="1" dirty="0"/>
              <a:t/>
            </a:r>
            <a:br>
              <a:rPr lang="en-US" b="1" dirty="0"/>
            </a:br>
            <a:r>
              <a:rPr lang="en-US" dirty="0"/>
              <a:t> </a:t>
            </a:r>
            <a:r>
              <a:rPr lang="en-US" dirty="0" smtClean="0"/>
              <a:t>(</a:t>
            </a:r>
            <a:r>
              <a:rPr lang="en-US" dirty="0" smtClean="0">
                <a:latin typeface="Algerian" pitchFamily="82" charset="0"/>
              </a:rPr>
              <a:t>c</a:t>
            </a:r>
            <a:r>
              <a:rPr lang="en-US" dirty="0">
                <a:latin typeface="Algerian" pitchFamily="82" charset="0"/>
              </a:rPr>
              <a:t>. 1470–c. 1550), Italian biblical commentator and physician</a:t>
            </a:r>
          </a:p>
        </p:txBody>
      </p:sp>
      <p:sp>
        <p:nvSpPr>
          <p:cNvPr id="4" name="Content Placeholder 3"/>
          <p:cNvSpPr>
            <a:spLocks noGrp="1"/>
          </p:cNvSpPr>
          <p:nvPr>
            <p:ph sz="half" idx="2"/>
          </p:nvPr>
        </p:nvSpPr>
        <p:spPr>
          <a:xfrm>
            <a:off x="4648200" y="2133600"/>
            <a:ext cx="4114800" cy="4653582"/>
          </a:xfrm>
        </p:spPr>
        <p:txBody>
          <a:bodyPr/>
          <a:lstStyle/>
          <a:p>
            <a:r>
              <a:rPr lang="en-US" dirty="0" smtClean="0"/>
              <a:t>He settled in Bologna, where he played an active role in resuscitating a Hebrew printing house and in organizing the community. He established a </a:t>
            </a:r>
            <a:r>
              <a:rPr lang="en-US" i="1" dirty="0" smtClean="0"/>
              <a:t>bet-</a:t>
            </a:r>
            <a:r>
              <a:rPr lang="en-US" i="1" dirty="0" err="1" smtClean="0"/>
              <a:t>midrash</a:t>
            </a:r>
            <a:r>
              <a:rPr lang="en-US" dirty="0" smtClean="0"/>
              <a:t> which he conducted until his death. His renown was such that Italian rabbis addressed </a:t>
            </a:r>
            <a:r>
              <a:rPr lang="en-US" i="1" dirty="0" err="1" smtClean="0"/>
              <a:t>halakhic</a:t>
            </a:r>
            <a:r>
              <a:rPr lang="en-US" dirty="0" smtClean="0"/>
              <a:t> questions to him.</a:t>
            </a:r>
            <a:endParaRPr lang="en-US" dirty="0"/>
          </a:p>
        </p:txBody>
      </p:sp>
      <p:sp>
        <p:nvSpPr>
          <p:cNvPr id="5" name="Rectangle 4"/>
          <p:cNvSpPr/>
          <p:nvPr/>
        </p:nvSpPr>
        <p:spPr>
          <a:xfrm>
            <a:off x="0" y="3352800"/>
            <a:ext cx="4419600" cy="646331"/>
          </a:xfrm>
          <a:prstGeom prst="rect">
            <a:avLst/>
          </a:prstGeom>
        </p:spPr>
        <p:txBody>
          <a:bodyPr wrap="square">
            <a:spAutoFit/>
          </a:bodyPr>
          <a:lstStyle/>
          <a:p>
            <a:r>
              <a:rPr lang="en-US" dirty="0" smtClean="0"/>
              <a:t>He studied philosophy, mathematics, philology, and, in particular, medicine,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990600" y="4343400"/>
            <a:ext cx="2362200" cy="2209800"/>
          </a:xfrm>
          <a:prstGeom prst="rect">
            <a:avLst/>
          </a:prstGeom>
          <a:noFill/>
          <a:ln w="9525">
            <a:solidFill>
              <a:schemeClr val="bg1">
                <a:lumMod val="95000"/>
                <a:lumOff val="5000"/>
              </a:schemeClr>
            </a:solid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994392"/>
          </a:xfrm>
        </p:spPr>
        <p:txBody>
          <a:bodyPr/>
          <a:lstStyle/>
          <a:p>
            <a:pPr algn="ctr"/>
            <a:r>
              <a:rPr lang="en-US" dirty="0" smtClean="0">
                <a:latin typeface="Algerian" pitchFamily="82" charset="0"/>
              </a:rPr>
              <a:t>Umberto </a:t>
            </a:r>
            <a:r>
              <a:rPr lang="en-US" dirty="0" err="1" smtClean="0">
                <a:latin typeface="Algerian" pitchFamily="82" charset="0"/>
              </a:rPr>
              <a:t>Cassuto</a:t>
            </a:r>
            <a:r>
              <a:rPr lang="en-US" dirty="0" smtClean="0">
                <a:latin typeface="Algerian" pitchFamily="82" charset="0"/>
              </a:rPr>
              <a:t/>
            </a:r>
            <a:br>
              <a:rPr lang="en-US" dirty="0" smtClean="0">
                <a:latin typeface="Algerian" pitchFamily="82" charset="0"/>
              </a:rPr>
            </a:br>
            <a:r>
              <a:rPr lang="en-US" dirty="0" smtClean="0"/>
              <a:t> </a:t>
            </a:r>
            <a:r>
              <a:rPr lang="en-US" dirty="0" smtClean="0">
                <a:latin typeface="Algerian" pitchFamily="82" charset="0"/>
              </a:rPr>
              <a:t>Italian Biblical </a:t>
            </a:r>
            <a:r>
              <a:rPr lang="en-US" dirty="0" err="1" smtClean="0">
                <a:latin typeface="Algerian" pitchFamily="82" charset="0"/>
              </a:rPr>
              <a:t>scolar</a:t>
            </a:r>
            <a:r>
              <a:rPr lang="en-US" dirty="0" smtClean="0">
                <a:latin typeface="Algerian" pitchFamily="82" charset="0"/>
              </a:rPr>
              <a:t>  (1883 - 1951 </a:t>
            </a:r>
            <a:r>
              <a:rPr lang="en-US" dirty="0" smtClean="0"/>
              <a:t>) </a:t>
            </a:r>
            <a:endParaRPr lang="en-US" dirty="0">
              <a:latin typeface="Algerian" pitchFamily="82" charset="0"/>
            </a:endParaRPr>
          </a:p>
        </p:txBody>
      </p:sp>
      <p:sp>
        <p:nvSpPr>
          <p:cNvPr id="6" name="Content Placeholder 5"/>
          <p:cNvSpPr>
            <a:spLocks noGrp="1"/>
          </p:cNvSpPr>
          <p:nvPr>
            <p:ph sz="quarter" idx="4"/>
          </p:nvPr>
        </p:nvSpPr>
        <p:spPr>
          <a:xfrm>
            <a:off x="4645026" y="2174874"/>
            <a:ext cx="4117974" cy="3327065"/>
          </a:xfrm>
        </p:spPr>
        <p:txBody>
          <a:bodyPr/>
          <a:lstStyle/>
          <a:p>
            <a:r>
              <a:rPr lang="en-US" dirty="0" smtClean="0"/>
              <a:t>He was educated at the University of Florence, where he was ordained in 1908. </a:t>
            </a:r>
          </a:p>
          <a:p>
            <a:endParaRPr lang="en-US" dirty="0" smtClean="0"/>
          </a:p>
          <a:p>
            <a:r>
              <a:rPr lang="en-US" dirty="0" smtClean="0"/>
              <a:t>A life-long Zionist, </a:t>
            </a:r>
            <a:r>
              <a:rPr lang="en-US" dirty="0" err="1" smtClean="0"/>
              <a:t>Cassuto</a:t>
            </a:r>
            <a:r>
              <a:rPr lang="en-US" dirty="0" smtClean="0"/>
              <a:t> accepted an invitation to fill the chair of Bible studies at the Hebrew University in 1939, where he taught until his death in 1951.</a:t>
            </a:r>
            <a:endParaRPr lang="en-US" dirty="0"/>
          </a:p>
        </p:txBody>
      </p:sp>
      <p:sp>
        <p:nvSpPr>
          <p:cNvPr id="7" name="Text Placeholder 6"/>
          <p:cNvSpPr>
            <a:spLocks noGrp="1"/>
          </p:cNvSpPr>
          <p:nvPr>
            <p:ph type="body" sz="quarter" idx="3"/>
          </p:nvPr>
        </p:nvSpPr>
        <p:spPr>
          <a:xfrm>
            <a:off x="4645981" y="5549205"/>
            <a:ext cx="4117019" cy="1384995"/>
          </a:xfrm>
        </p:spPr>
        <p:txBody>
          <a:bodyPr/>
          <a:lstStyle/>
          <a:p>
            <a:pPr algn="r"/>
            <a:r>
              <a:rPr lang="en-US" dirty="0" err="1" smtClean="0"/>
              <a:t>Cassuto</a:t>
            </a:r>
            <a:r>
              <a:rPr lang="en-US" dirty="0" smtClean="0"/>
              <a:t> was appointed director of the Rabbinical</a:t>
            </a:r>
          </a:p>
          <a:p>
            <a:pPr algn="r"/>
            <a:r>
              <a:rPr lang="en-US" dirty="0" smtClean="0"/>
              <a:t> Seminary in Florence, Italy.</a:t>
            </a:r>
          </a:p>
          <a:p>
            <a:pPr algn="r"/>
            <a:r>
              <a:rPr lang="en-US" dirty="0" smtClean="0">
                <a:latin typeface="Algerian" pitchFamily="82" charset="0"/>
              </a:rPr>
              <a:t>  </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990600" y="3733800"/>
            <a:ext cx="2286000" cy="2286000"/>
          </a:xfrm>
          <a:prstGeom prst="rect">
            <a:avLst/>
          </a:prstGeom>
          <a:noFill/>
          <a:ln w="9525">
            <a:solidFill>
              <a:schemeClr val="tx2">
                <a:lumMod val="75000"/>
              </a:schemeClr>
            </a:solidFill>
            <a:miter lim="800000"/>
            <a:headEnd/>
            <a:tailEnd/>
          </a:ln>
        </p:spPr>
      </p:pic>
      <p:sp>
        <p:nvSpPr>
          <p:cNvPr id="10" name="Rectangle 9"/>
          <p:cNvSpPr/>
          <p:nvPr/>
        </p:nvSpPr>
        <p:spPr>
          <a:xfrm>
            <a:off x="0" y="1905001"/>
            <a:ext cx="6858000" cy="1015663"/>
          </a:xfrm>
          <a:prstGeom prst="rect">
            <a:avLst/>
          </a:prstGeom>
        </p:spPr>
        <p:txBody>
          <a:bodyPr wrap="square">
            <a:spAutoFit/>
          </a:bodyPr>
          <a:lstStyle/>
          <a:p>
            <a:r>
              <a:rPr lang="en-US" sz="2000" dirty="0" smtClean="0"/>
              <a:t>He focused on</a:t>
            </a:r>
          </a:p>
          <a:p>
            <a:r>
              <a:rPr lang="en-US" sz="2000" dirty="0" smtClean="0"/>
              <a:t>literary structure and vocabulary exegesis </a:t>
            </a:r>
          </a:p>
          <a:p>
            <a:r>
              <a:rPr lang="en-US" sz="2000" dirty="0" smtClean="0"/>
              <a:t>of the Bible.</a:t>
            </a:r>
            <a:endParaRPr lang="en-US" sz="2000" dirty="0"/>
          </a:p>
        </p:txBody>
      </p:sp>
    </p:spTree>
  </p:cSld>
  <p:clrMapOvr>
    <a:masterClrMapping/>
  </p:clrMapOvr>
  <p:transition>
    <p:fade/>
  </p:transition>
</p:sld>
</file>

<file path=ppt/theme/theme1.xml><?xml version="1.0" encoding="utf-8"?>
<a:theme xmlns:a="http://schemas.openxmlformats.org/drawingml/2006/main" name="Sample presentation slides">
  <a:themeElements>
    <a:clrScheme name="Gold Template Template">
      <a:dk1>
        <a:srgbClr val="000000"/>
      </a:dk1>
      <a:lt1>
        <a:srgbClr val="FFFFFF"/>
      </a:lt1>
      <a:dk2>
        <a:srgbClr val="AF8621"/>
      </a:dk2>
      <a:lt2>
        <a:srgbClr val="FFFC80"/>
      </a:lt2>
      <a:accent1>
        <a:srgbClr val="FFC000"/>
      </a:accent1>
      <a:accent2>
        <a:srgbClr val="0684A2"/>
      </a:accent2>
      <a:accent3>
        <a:srgbClr val="DF8045"/>
      </a:accent3>
      <a:accent4>
        <a:srgbClr val="919E7A"/>
      </a:accent4>
      <a:accent5>
        <a:srgbClr val="FF9929"/>
      </a:accent5>
      <a:accent6>
        <a:srgbClr val="7D3DA1"/>
      </a:accent6>
      <a:hlink>
        <a:srgbClr val="F3EB4F"/>
      </a:hlink>
      <a:folHlink>
        <a:srgbClr val="F0ED7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771</TotalTime>
  <Words>1533</Words>
  <Application>Microsoft Office PowerPoint</Application>
  <PresentationFormat>On-screen Show (4:3)</PresentationFormat>
  <Paragraphs>128</Paragraphs>
  <Slides>16</Slides>
  <Notes>3</Notes>
  <HiddenSlides>0</HiddenSlides>
  <MMClips>1</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Sample presentation slides</vt:lpstr>
      <vt:lpstr>White with Courier font for code slides</vt:lpstr>
      <vt:lpstr>Torah Commentators</vt:lpstr>
      <vt:lpstr>Rabbi  levi  ben  gershon (AKA) RALBAG 1288-1344</vt:lpstr>
      <vt:lpstr>Shabbetai  ben Joseph Bass AKA  SIFTEI  HAKHAMIN  1641-1718</vt:lpstr>
      <vt:lpstr>W. GUNTHER PLAUT Canadian Rabbi ( 1912 - )  </vt:lpstr>
      <vt:lpstr>Rashi (Solomon Ben Isaac,                       (1040–1105) </vt:lpstr>
      <vt:lpstr>Abraham ben Meir Ibn Ezra  Spanish Scholar   ( 1092 ? - 1167 ? ) </vt:lpstr>
      <vt:lpstr>RABBI DAVID KIMHI (RADAK) 1160-1235 </vt:lpstr>
      <vt:lpstr>OBADIAH BEN JACOB SFORNO  (c. 1470–c. 1550), Italian biblical commentator and physician</vt:lpstr>
      <vt:lpstr>Umberto Cassuto  Italian Biblical scolar  (1883 - 1951 ) </vt:lpstr>
      <vt:lpstr>neHama Leibowitz 1905-1997   </vt:lpstr>
      <vt:lpstr>Ramban  (aka) Nahmanides </vt:lpstr>
      <vt:lpstr>Ḥayyim ben Moses  (IBN) attar  (aka) or ha Hayim (1696–1743),     </vt:lpstr>
      <vt:lpstr>Don  isaac  abarbanel (1437-1509)</vt:lpstr>
      <vt:lpstr>Nahum  m. sarna 1923-2005</vt:lpstr>
      <vt:lpstr>Rabbi  david altschuler  (18th century Galicia)</vt:lpstr>
      <vt:lpstr>Jacob ben Asher (AKA) Ba'al ha-Turim (1270 ? - 1340 ) born in Germany,  moved to Toledo, Spain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Torah Commentators</dc:title>
  <dc:creator>wgabay</dc:creator>
  <cp:lastModifiedBy>wgabay</cp:lastModifiedBy>
  <cp:revision>77</cp:revision>
  <dcterms:created xsi:type="dcterms:W3CDTF">2009-10-15T15:24:52Z</dcterms:created>
  <dcterms:modified xsi:type="dcterms:W3CDTF">2010-04-16T13:35:41Z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TC102867221033</vt:lpwstr>
  </property>
</Properties>
</file>