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79" r:id="rId3"/>
    <p:sldId id="280" r:id="rId4"/>
    <p:sldId id="257" r:id="rId5"/>
    <p:sldId id="258" r:id="rId6"/>
    <p:sldId id="259" r:id="rId7"/>
    <p:sldId id="260" r:id="rId8"/>
    <p:sldId id="264" r:id="rId9"/>
    <p:sldId id="265" r:id="rId10"/>
    <p:sldId id="266" r:id="rId11"/>
    <p:sldId id="267" r:id="rId12"/>
    <p:sldId id="268" r:id="rId13"/>
    <p:sldId id="269" r:id="rId14"/>
    <p:sldId id="270" r:id="rId15"/>
    <p:sldId id="271" r:id="rId16"/>
    <p:sldId id="272" r:id="rId17"/>
    <p:sldId id="273" r:id="rId18"/>
    <p:sldId id="274" r:id="rId19"/>
    <p:sldId id="282" r:id="rId20"/>
    <p:sldId id="261" r:id="rId21"/>
    <p:sldId id="263" r:id="rId22"/>
    <p:sldId id="262" r:id="rId23"/>
    <p:sldId id="275" r:id="rId24"/>
    <p:sldId id="276" r:id="rId25"/>
    <p:sldId id="277" r:id="rId26"/>
    <p:sldId id="278" r:id="rId27"/>
    <p:sldId id="284" r:id="rId28"/>
    <p:sldId id="285" r:id="rId29"/>
    <p:sldId id="28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9295" autoAdjust="0"/>
  </p:normalViewPr>
  <p:slideViewPr>
    <p:cSldViewPr>
      <p:cViewPr varScale="1">
        <p:scale>
          <a:sx n="74" d="100"/>
          <a:sy n="74" d="100"/>
        </p:scale>
        <p:origin x="-396" y="-9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8F58D3-5A56-4DD2-AB44-9EF8E23B77D0}" type="datetimeFigureOut">
              <a:rPr lang="en-US" smtClean="0"/>
              <a:pPr/>
              <a:t>4/13/2010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E598F22-900E-4782-9280-3881DFD678C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E598F22-900E-4782-9280-3881DFD678CC}"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1E598F22-900E-4782-9280-3881DFD678CC}" type="slidenum">
              <a:rPr lang="en-US" smtClean="0"/>
              <a:pPr/>
              <a:t>27</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17" name="Footer Placeholder 16"/>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29" name="Slide Number Placeholder 28"/>
          <p:cNvSpPr>
            <a:spLocks noGrp="1"/>
          </p:cNvSpPr>
          <p:nvPr>
            <p:ph type="sldNum" sz="quarter" idx="12"/>
          </p:nvPr>
        </p:nvSpPr>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5" name="Footer Placeholder 4"/>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5" name="Footer Placeholder 4"/>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5" name="Footer Placeholder 4"/>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5" name="Footer Placeholder 4"/>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6" name="Slide Number Placeholder 5"/>
          <p:cNvSpPr>
            <a:spLocks noGrp="1"/>
          </p:cNvSpPr>
          <p:nvPr>
            <p:ph type="sldNum" sz="quarter" idx="12"/>
          </p:nvPr>
        </p:nvSpPr>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6" name="Footer Placeholder 5"/>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8" name="Footer Placeholder 7"/>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9" name="Slide Number Placeholder 8"/>
          <p:cNvSpPr>
            <a:spLocks noGrp="1"/>
          </p:cNvSpPr>
          <p:nvPr>
            <p:ph type="sldNum" sz="quarter" idx="12"/>
          </p:nvPr>
        </p:nvSpPr>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4" name="Footer Placeholder 3"/>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5" name="Slide Number Placeholder 4"/>
          <p:cNvSpPr>
            <a:spLocks noGrp="1"/>
          </p:cNvSpPr>
          <p:nvPr>
            <p:ph type="sldNum" sz="quarter" idx="12"/>
          </p:nvPr>
        </p:nvSpPr>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3" name="Footer Placeholder 2"/>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4" name="Slide Number Placeholder 3"/>
          <p:cNvSpPr>
            <a:spLocks noGrp="1"/>
          </p:cNvSpPr>
          <p:nvPr>
            <p:ph type="sldNum" sz="quarter" idx="12"/>
          </p:nvPr>
        </p:nvSpPr>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6" name="Footer Placeholder 5"/>
          <p:cNvSpPr>
            <a:spLocks noGrp="1"/>
          </p:cNvSpPr>
          <p:nvPr>
            <p:ph type="ftr" sz="quarter" idx="11"/>
          </p:nvPr>
        </p:nvSpPr>
        <p:spPr/>
        <p:txBody>
          <a:bodyPr/>
          <a:lstStyle>
            <a:extLst/>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8F6BCBE8-30B0-4476-8762-9236B142003A}" type="datetimeFigureOut">
              <a:rPr lang="en-US" smtClean="0"/>
              <a:pPr/>
              <a:t>4/13/2010</a:t>
            </a:fld>
            <a:endParaRPr lang="en-US" sz="1100" dirty="0">
              <a:solidFill>
                <a:schemeClr val="tx2"/>
              </a:solidFill>
            </a:endParaRPr>
          </a:p>
        </p:txBody>
      </p:sp>
      <p:sp>
        <p:nvSpPr>
          <p:cNvPr id="6" name="Footer Placeholder 5"/>
          <p:cNvSpPr>
            <a:spLocks noGrp="1"/>
          </p:cNvSpPr>
          <p:nvPr>
            <p:ph type="ftr" sz="quarter" idx="11"/>
          </p:nvPr>
        </p:nvSpPr>
        <p:spPr>
          <a:xfrm>
            <a:off x="914400" y="55499"/>
            <a:ext cx="5562600" cy="365125"/>
          </a:xfrm>
        </p:spPr>
        <p:txBody>
          <a:bodyPr/>
          <a:lstStyle>
            <a:extLst/>
          </a:lstStyle>
          <a:p>
            <a:pPr algn="r" eaLnBrk="1" latinLnBrk="0" hangingPunct="1"/>
            <a:endParaRPr kumimoji="0" lang="en-US" sz="1100" dirty="0">
              <a:solidFill>
                <a:schemeClr val="tx2"/>
              </a:solidFill>
            </a:endParaRPr>
          </a:p>
        </p:txBody>
      </p:sp>
      <p:sp>
        <p:nvSpPr>
          <p:cNvPr id="7" name="Slide Number Placeholder 6"/>
          <p:cNvSpPr>
            <a:spLocks noGrp="1"/>
          </p:cNvSpPr>
          <p:nvPr>
            <p:ph type="sldNum" sz="quarter" idx="12"/>
          </p:nvPr>
        </p:nvSpPr>
        <p:spPr>
          <a:xfrm>
            <a:off x="8610600" y="55499"/>
            <a:ext cx="457200" cy="365125"/>
          </a:xfrm>
        </p:spPr>
        <p:txBody>
          <a:bodyPr/>
          <a:lstStyle>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8F6BCBE8-30B0-4476-8762-9236B142003A}" type="datetimeFigureOut">
              <a:rPr lang="en-US" smtClean="0"/>
              <a:pPr/>
              <a:t>4/13/2010</a:t>
            </a:fld>
            <a:endParaRPr lang="en-US" sz="1100" dirty="0">
              <a:solidFill>
                <a:schemeClr val="tx2"/>
              </a:solidFill>
            </a:endParaRPr>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pPr algn="r" eaLnBrk="1" latinLnBrk="0" hangingPunct="1"/>
            <a:endParaRPr kumimoji="0" lang="en-US" sz="1100" dirty="0">
              <a:solidFill>
                <a:schemeClr val="tx2"/>
              </a:solidFill>
            </a:endParaRPr>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pPr algn="l" eaLnBrk="1" latinLnBrk="0" hangingPunct="1"/>
            <a:fld id="{09CEB3EB-F4F2-46F4-8867-D3C68411A9A0}" type="slidenum">
              <a:rPr kumimoji="0" lang="en-US" smtClean="0"/>
              <a:pPr algn="l" eaLnBrk="1" latinLnBrk="0" hangingPunct="1"/>
              <a:t>‹#›</a:t>
            </a:fld>
            <a:endParaRPr kumimoji="0" lang="en-US" sz="1200">
              <a:solidFill>
                <a:schemeClr val="tx2"/>
              </a:solidFill>
            </a:endParaRPr>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hyperlink" Target="http://web.ebscohost.com/novp/viewarticle?data=dGJyMPPp44rp2/dV0+njisfk5Ie46bNNsKq3Trak63nn5KyG7ezuhPPpvkmupa9KraiuSLeWr0m4qq5SsaqeWcuc8orf5PF54ernh+zf4lWrp65MsayvSbOmsz7q1+x/u9vsPuLYu4bj3qSM3927bcec34a7r7VQrq6uSrWstkmvraR+7ejrefKz5I3q4vJ99uoA&amp;hid=104"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web.ebscohost.com/novp/viewarticle?data=dGJyMPPp44rp2/dV0+njisfk5Ie46bNNsKq3Trak63nn5KyG7ezuhPPpvkmupa9KraiuSLeWr0q4prVSrqueaMuc8orf5PF54ernh+zf4lWrp65MsayvSbOmsz7q1+x/u9vsPuLYu4bj3qSM3927bcec34a7prZItK6zPuTl8IXf6rt+8+LqjOPu8gAA&amp;hid=5"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DEMOCRATS AND DICTATORS</a:t>
            </a:r>
            <a:endParaRPr lang="en-US" dirty="0"/>
          </a:p>
        </p:txBody>
      </p:sp>
      <p:sp>
        <p:nvSpPr>
          <p:cNvPr id="3" name="Subtitle 2"/>
          <p:cNvSpPr>
            <a:spLocks noGrp="1"/>
          </p:cNvSpPr>
          <p:nvPr>
            <p:ph type="subTitle" idx="1"/>
          </p:nvPr>
        </p:nvSpPr>
        <p:spPr/>
        <p:txBody>
          <a:bodyPr/>
          <a:lstStyle/>
          <a:p>
            <a:r>
              <a:rPr lang="en-US" dirty="0" smtClean="0"/>
              <a:t>A </a:t>
            </a:r>
            <a:r>
              <a:rPr lang="en-US" dirty="0" err="1" smtClean="0"/>
              <a:t>booktalk</a:t>
            </a:r>
            <a:r>
              <a:rPr lang="en-US" dirty="0" smtClean="0"/>
              <a:t> by </a:t>
            </a:r>
            <a:r>
              <a:rPr lang="en-US" dirty="0" err="1" smtClean="0"/>
              <a:t>Wendie</a:t>
            </a:r>
            <a:r>
              <a:rPr lang="en-US" dirty="0" smtClean="0"/>
              <a:t> </a:t>
            </a:r>
            <a:r>
              <a:rPr lang="en-US" dirty="0" err="1" smtClean="0"/>
              <a:t>Gabay</a:t>
            </a:r>
            <a:r>
              <a:rPr lang="en-US" dirty="0" smtClean="0"/>
              <a:t> , Head Librarian </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t>Mila</a:t>
            </a:r>
            <a:r>
              <a:rPr lang="en-US" u="sng" dirty="0" smtClean="0"/>
              <a:t> </a:t>
            </a:r>
            <a:r>
              <a:rPr lang="en-US" b="1" i="1" u="sng" dirty="0" smtClean="0"/>
              <a:t>18</a:t>
            </a:r>
            <a:r>
              <a:rPr lang="en-US" b="1" i="1" dirty="0" smtClean="0"/>
              <a:t>. By </a:t>
            </a:r>
            <a:r>
              <a:rPr lang="en-US" dirty="0" smtClean="0"/>
              <a:t>Leon Uris</a:t>
            </a:r>
            <a:endParaRPr lang="en-US" dirty="0"/>
          </a:p>
        </p:txBody>
      </p:sp>
      <p:pic>
        <p:nvPicPr>
          <p:cNvPr id="10242" name="Picture 2"/>
          <p:cNvPicPr>
            <a:picLocks noGrp="1" noChangeAspect="1" noChangeArrowheads="1"/>
          </p:cNvPicPr>
          <p:nvPr>
            <p:ph idx="1"/>
          </p:nvPr>
        </p:nvPicPr>
        <p:blipFill>
          <a:blip r:embed="rId2" cstate="print"/>
          <a:srcRect/>
          <a:stretch>
            <a:fillRect/>
          </a:stretch>
        </p:blipFill>
        <p:spPr bwMode="auto">
          <a:xfrm>
            <a:off x="6172200" y="2057400"/>
            <a:ext cx="2752344" cy="4572000"/>
          </a:xfrm>
          <a:prstGeom prst="rect">
            <a:avLst/>
          </a:prstGeom>
          <a:noFill/>
          <a:ln w="9525">
            <a:noFill/>
            <a:miter lim="800000"/>
            <a:headEnd/>
            <a:tailEnd/>
          </a:ln>
        </p:spPr>
      </p:pic>
      <p:sp>
        <p:nvSpPr>
          <p:cNvPr id="5" name="Rectangle 4"/>
          <p:cNvSpPr/>
          <p:nvPr/>
        </p:nvSpPr>
        <p:spPr>
          <a:xfrm>
            <a:off x="1295400" y="2971800"/>
            <a:ext cx="4572000" cy="2585323"/>
          </a:xfrm>
          <a:prstGeom prst="rect">
            <a:avLst/>
          </a:prstGeom>
        </p:spPr>
        <p:txBody>
          <a:bodyPr>
            <a:spAutoFit/>
          </a:bodyPr>
          <a:lstStyle/>
          <a:p>
            <a:r>
              <a:rPr lang="en-US" dirty="0" smtClean="0"/>
              <a:t>From their command post at </a:t>
            </a:r>
            <a:r>
              <a:rPr lang="en-US" b="1" i="1" dirty="0" smtClean="0"/>
              <a:t>Mila</a:t>
            </a:r>
            <a:r>
              <a:rPr lang="en-US" dirty="0" smtClean="0"/>
              <a:t> </a:t>
            </a:r>
            <a:r>
              <a:rPr lang="en-US" b="1" i="1" dirty="0" smtClean="0"/>
              <a:t>18</a:t>
            </a:r>
            <a:r>
              <a:rPr lang="en-US" dirty="0" smtClean="0"/>
              <a:t>, several Warsaw Jews fight off the Germans in the ghetto with homemade weapons. Uris  has used all of his great gift of story telling to carry the great sweep from August-prior to German invasion of Poland- through the final escape of a mere handful of the freedom fighters from the holocaust that ended the month long defense of the Ghetto. </a:t>
            </a: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t>Nation.</a:t>
            </a:r>
            <a:r>
              <a:rPr lang="en-US" b="1" i="1" dirty="0" smtClean="0"/>
              <a:t>  By Terry</a:t>
            </a:r>
            <a:r>
              <a:rPr lang="en-US" dirty="0" smtClean="0"/>
              <a:t> </a:t>
            </a:r>
            <a:r>
              <a:rPr lang="en-US" b="1" i="1" dirty="0" err="1" smtClean="0"/>
              <a:t>Pratchett</a:t>
            </a:r>
            <a:endParaRPr lang="en-US" u="sng" dirty="0"/>
          </a:p>
        </p:txBody>
      </p:sp>
      <p:pic>
        <p:nvPicPr>
          <p:cNvPr id="11266" name="Picture 2"/>
          <p:cNvPicPr>
            <a:picLocks noGrp="1" noChangeAspect="1" noChangeArrowheads="1"/>
          </p:cNvPicPr>
          <p:nvPr>
            <p:ph idx="1"/>
          </p:nvPr>
        </p:nvPicPr>
        <p:blipFill>
          <a:blip r:embed="rId2" cstate="print"/>
          <a:srcRect/>
          <a:stretch>
            <a:fillRect/>
          </a:stretch>
        </p:blipFill>
        <p:spPr bwMode="auto">
          <a:xfrm>
            <a:off x="4876800" y="1828800"/>
            <a:ext cx="3176397" cy="4800600"/>
          </a:xfrm>
          <a:prstGeom prst="rect">
            <a:avLst/>
          </a:prstGeom>
          <a:noFill/>
          <a:ln w="9525">
            <a:noFill/>
            <a:miter lim="800000"/>
            <a:headEnd/>
            <a:tailEnd/>
          </a:ln>
        </p:spPr>
      </p:pic>
      <p:sp>
        <p:nvSpPr>
          <p:cNvPr id="5" name="Rectangle 4"/>
          <p:cNvSpPr/>
          <p:nvPr/>
        </p:nvSpPr>
        <p:spPr>
          <a:xfrm>
            <a:off x="609600" y="2286000"/>
            <a:ext cx="4572000" cy="2031325"/>
          </a:xfrm>
          <a:prstGeom prst="rect">
            <a:avLst/>
          </a:prstGeom>
        </p:spPr>
        <p:txBody>
          <a:bodyPr>
            <a:spAutoFit/>
          </a:bodyPr>
          <a:lstStyle/>
          <a:p>
            <a:r>
              <a:rPr lang="en-US" dirty="0" smtClean="0"/>
              <a:t>After a devastating tsunami destroys all</a:t>
            </a:r>
          </a:p>
          <a:p>
            <a:r>
              <a:rPr lang="en-US" dirty="0" smtClean="0"/>
              <a:t> that they have ever known, Mau, an</a:t>
            </a:r>
          </a:p>
          <a:p>
            <a:r>
              <a:rPr lang="en-US" dirty="0" smtClean="0"/>
              <a:t> island boy, and Daphne, an aristocratic English  girl, together with a small band of refugees, set about rebuilding their community and all the things that are important in their lives.</a:t>
            </a:r>
            <a:endParaRPr 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850136"/>
          </a:xfrm>
        </p:spPr>
        <p:txBody>
          <a:bodyPr/>
          <a:lstStyle/>
          <a:p>
            <a:r>
              <a:rPr lang="en-US" sz="3200" b="1" u="sng" dirty="0" smtClean="0">
                <a:latin typeface="Bradley Hand ITC" pitchFamily="66" charset="0"/>
              </a:rPr>
              <a:t>.</a:t>
            </a:r>
            <a:r>
              <a:rPr lang="en-US" sz="3200" b="1" i="1" u="sng" dirty="0" smtClean="0"/>
              <a:t>One Day in the Life of Ivan </a:t>
            </a:r>
            <a:r>
              <a:rPr lang="en-US" sz="3200" b="1" i="1" u="sng" dirty="0" err="1" smtClean="0"/>
              <a:t>Denisovitch</a:t>
            </a:r>
            <a:r>
              <a:rPr lang="en-US" sz="3200" b="1" i="1" u="sng" dirty="0" smtClean="0"/>
              <a:t>.</a:t>
            </a:r>
            <a:r>
              <a:rPr lang="en-US" sz="3200" b="1" i="1" dirty="0" smtClean="0"/>
              <a:t>  By </a:t>
            </a:r>
            <a:r>
              <a:rPr lang="en-US" sz="3200" dirty="0" err="1" smtClean="0"/>
              <a:t>Aleksandr</a:t>
            </a:r>
            <a:r>
              <a:rPr lang="en-US" sz="3200" dirty="0" smtClean="0"/>
              <a:t> Solzhenitsyn</a:t>
            </a:r>
            <a:endParaRPr lang="en-US" dirty="0"/>
          </a:p>
        </p:txBody>
      </p:sp>
      <p:pic>
        <p:nvPicPr>
          <p:cNvPr id="12290" name="Picture 2"/>
          <p:cNvPicPr>
            <a:picLocks noGrp="1" noChangeAspect="1" noChangeArrowheads="1"/>
          </p:cNvPicPr>
          <p:nvPr>
            <p:ph idx="1"/>
          </p:nvPr>
        </p:nvPicPr>
        <p:blipFill>
          <a:blip r:embed="rId2" cstate="print"/>
          <a:srcRect/>
          <a:stretch>
            <a:fillRect/>
          </a:stretch>
        </p:blipFill>
        <p:spPr bwMode="auto">
          <a:xfrm>
            <a:off x="6553200" y="2133600"/>
            <a:ext cx="2286000" cy="3200400"/>
          </a:xfrm>
          <a:prstGeom prst="rect">
            <a:avLst/>
          </a:prstGeom>
          <a:noFill/>
          <a:ln w="9525">
            <a:solidFill>
              <a:schemeClr val="tx2">
                <a:lumMod val="10000"/>
              </a:schemeClr>
            </a:solidFill>
            <a:miter lim="800000"/>
            <a:headEnd/>
            <a:tailEnd/>
          </a:ln>
        </p:spPr>
      </p:pic>
      <p:sp>
        <p:nvSpPr>
          <p:cNvPr id="5" name="Rectangle 4"/>
          <p:cNvSpPr/>
          <p:nvPr/>
        </p:nvSpPr>
        <p:spPr>
          <a:xfrm>
            <a:off x="1143000" y="2286000"/>
            <a:ext cx="4572000" cy="2031325"/>
          </a:xfrm>
          <a:prstGeom prst="rect">
            <a:avLst/>
          </a:prstGeom>
        </p:spPr>
        <p:txBody>
          <a:bodyPr>
            <a:spAutoFit/>
          </a:bodyPr>
          <a:lstStyle/>
          <a:p>
            <a:r>
              <a:rPr lang="en-US" dirty="0" smtClean="0"/>
              <a:t>This economical, relentless novel is one of the most forceful artistic indictments of political oppression in the Stalin-era Soviet Union. The simply told story of a typical, grueling day of the titular character's life in a labor camp in Siberia, is a modern classic of Russian literature.  </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990600"/>
            <a:ext cx="7772400" cy="1752600"/>
          </a:xfrm>
        </p:spPr>
        <p:txBody>
          <a:bodyPr/>
          <a:lstStyle/>
          <a:p>
            <a:r>
              <a:rPr lang="en-US" i="1" dirty="0" smtClean="0">
                <a:hlinkClick r:id="rId2" tooltip="Out of many waters"/>
              </a:rPr>
              <a:t>Out of many waters</a:t>
            </a:r>
            <a:r>
              <a:rPr lang="en-US" i="1" dirty="0" smtClean="0"/>
              <a:t>. By Jacqueline Greene</a:t>
            </a:r>
            <a:r>
              <a:rPr lang="en-US" dirty="0" smtClean="0"/>
              <a:t/>
            </a:r>
            <a:br>
              <a:rPr lang="en-US" dirty="0" smtClean="0"/>
            </a:br>
            <a:r>
              <a:rPr lang="en-US" dirty="0" smtClean="0"/>
              <a:t/>
            </a:r>
            <a:br>
              <a:rPr lang="en-US" dirty="0" smtClean="0"/>
            </a:br>
            <a:endParaRPr lang="en-US" dirty="0"/>
          </a:p>
        </p:txBody>
      </p:sp>
      <p:pic>
        <p:nvPicPr>
          <p:cNvPr id="13314" name="Picture 2"/>
          <p:cNvPicPr>
            <a:picLocks noGrp="1" noChangeAspect="1" noChangeArrowheads="1"/>
          </p:cNvPicPr>
          <p:nvPr>
            <p:ph idx="1"/>
          </p:nvPr>
        </p:nvPicPr>
        <p:blipFill>
          <a:blip r:embed="rId3" cstate="print"/>
          <a:srcRect/>
          <a:stretch>
            <a:fillRect/>
          </a:stretch>
        </p:blipFill>
        <p:spPr bwMode="auto">
          <a:xfrm>
            <a:off x="6477000" y="2057400"/>
            <a:ext cx="2286000" cy="2819400"/>
          </a:xfrm>
          <a:prstGeom prst="rect">
            <a:avLst/>
          </a:prstGeom>
          <a:noFill/>
          <a:ln w="9525">
            <a:noFill/>
            <a:miter lim="800000"/>
            <a:headEnd/>
            <a:tailEnd/>
          </a:ln>
        </p:spPr>
      </p:pic>
      <p:sp>
        <p:nvSpPr>
          <p:cNvPr id="8" name="Rectangle 7"/>
          <p:cNvSpPr/>
          <p:nvPr/>
        </p:nvSpPr>
        <p:spPr>
          <a:xfrm>
            <a:off x="990600" y="2971800"/>
            <a:ext cx="4572000" cy="2031325"/>
          </a:xfrm>
          <a:prstGeom prst="rect">
            <a:avLst/>
          </a:prstGeom>
        </p:spPr>
        <p:txBody>
          <a:bodyPr wrap="square">
            <a:spAutoFit/>
          </a:bodyPr>
          <a:lstStyle/>
          <a:p>
            <a:r>
              <a:rPr lang="en-US" dirty="0" smtClean="0"/>
              <a:t>Kidnapped from their parents during the Portuguese Inquisition and sent to work as slaves at a monastery in Brazil, two Jewish sisters attempt to make their way back to Europe to find their parents, but instead one becomes part </a:t>
            </a:r>
            <a:r>
              <a:rPr lang="en-US" b="1" i="1" dirty="0" smtClean="0"/>
              <a:t>of</a:t>
            </a:r>
            <a:r>
              <a:rPr lang="en-US" dirty="0" smtClean="0"/>
              <a:t> a group founding the first Jewish settlement in the United States.</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926336"/>
          </a:xfrm>
        </p:spPr>
        <p:txBody>
          <a:bodyPr/>
          <a:lstStyle/>
          <a:p>
            <a:r>
              <a:rPr lang="en-US" i="1" dirty="0" err="1" smtClean="0">
                <a:hlinkClick r:id="rId2" tooltip="Shabanu, daughter of the wind"/>
              </a:rPr>
              <a:t>Shabanu</a:t>
            </a:r>
            <a:r>
              <a:rPr lang="en-US" i="1" dirty="0" smtClean="0">
                <a:hlinkClick r:id="rId2" tooltip="Shabanu, daughter of the wind"/>
              </a:rPr>
              <a:t>, daughter of the wind</a:t>
            </a:r>
            <a:r>
              <a:rPr lang="en-US" i="1" dirty="0" smtClean="0"/>
              <a:t>. By Suzanne Fisher</a:t>
            </a:r>
            <a:br>
              <a:rPr lang="en-US" i="1" dirty="0" smtClean="0"/>
            </a:br>
            <a:r>
              <a:rPr lang="en-US" i="1" dirty="0" smtClean="0"/>
              <a:t> Staples</a:t>
            </a:r>
            <a:r>
              <a:rPr lang="en-US" dirty="0" smtClean="0"/>
              <a:t/>
            </a:r>
            <a:br>
              <a:rPr lang="en-US" dirty="0" smtClean="0"/>
            </a:br>
            <a:endParaRPr lang="en-US" dirty="0"/>
          </a:p>
        </p:txBody>
      </p:sp>
      <p:pic>
        <p:nvPicPr>
          <p:cNvPr id="14338" name="Picture 2"/>
          <p:cNvPicPr>
            <a:picLocks noGrp="1" noChangeAspect="1" noChangeArrowheads="1"/>
          </p:cNvPicPr>
          <p:nvPr>
            <p:ph idx="1"/>
          </p:nvPr>
        </p:nvPicPr>
        <p:blipFill>
          <a:blip r:embed="rId3" cstate="print"/>
          <a:srcRect/>
          <a:stretch>
            <a:fillRect/>
          </a:stretch>
        </p:blipFill>
        <p:spPr bwMode="auto">
          <a:xfrm>
            <a:off x="5562600" y="1981200"/>
            <a:ext cx="2689860" cy="4572000"/>
          </a:xfrm>
          <a:prstGeom prst="rect">
            <a:avLst/>
          </a:prstGeom>
          <a:noFill/>
          <a:ln w="9525">
            <a:noFill/>
            <a:miter lim="800000"/>
            <a:headEnd/>
            <a:tailEnd/>
          </a:ln>
        </p:spPr>
      </p:pic>
      <p:sp>
        <p:nvSpPr>
          <p:cNvPr id="5" name="Rectangle 4"/>
          <p:cNvSpPr/>
          <p:nvPr/>
        </p:nvSpPr>
        <p:spPr>
          <a:xfrm>
            <a:off x="1143000" y="2362200"/>
            <a:ext cx="4572000" cy="2031325"/>
          </a:xfrm>
          <a:prstGeom prst="rect">
            <a:avLst/>
          </a:prstGeom>
        </p:spPr>
        <p:txBody>
          <a:bodyPr>
            <a:spAutoFit/>
          </a:bodyPr>
          <a:lstStyle/>
          <a:p>
            <a:r>
              <a:rPr lang="en-US" dirty="0" smtClean="0"/>
              <a:t>In a year that brings a destructive sandstorm, a feud with a rich landowner, and other disasters, </a:t>
            </a:r>
            <a:r>
              <a:rPr lang="en-US" b="1" i="1" dirty="0" err="1" smtClean="0"/>
              <a:t>Shabanu</a:t>
            </a:r>
            <a:r>
              <a:rPr lang="en-US" dirty="0" smtClean="0"/>
              <a:t>, the eleven-year-old daughter of a nomad in the </a:t>
            </a:r>
            <a:r>
              <a:rPr lang="en-US" dirty="0" err="1" smtClean="0"/>
              <a:t>Cholistan</a:t>
            </a:r>
            <a:r>
              <a:rPr lang="en-US" dirty="0" smtClean="0"/>
              <a:t> Desert of Pakistan, becomes a victim of her people's views of sex role and marriage. Includes glossary and map.</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2612136"/>
          </a:xfrm>
        </p:spPr>
        <p:txBody>
          <a:bodyPr/>
          <a:lstStyle/>
          <a:p>
            <a:r>
              <a:rPr lang="en-US" b="1" i="1" u="sng" dirty="0" smtClean="0"/>
              <a:t>Taste</a:t>
            </a:r>
            <a:r>
              <a:rPr lang="en-US" u="sng" dirty="0" smtClean="0"/>
              <a:t> </a:t>
            </a:r>
            <a:r>
              <a:rPr lang="en-US" b="1" i="1" u="sng" dirty="0" smtClean="0"/>
              <a:t>of</a:t>
            </a:r>
            <a:r>
              <a:rPr lang="en-US" u="sng" dirty="0" smtClean="0"/>
              <a:t> </a:t>
            </a:r>
            <a:r>
              <a:rPr lang="en-US" b="1" i="1" u="sng" dirty="0" smtClean="0"/>
              <a:t>salt</a:t>
            </a:r>
            <a:r>
              <a:rPr lang="en-US" u="sng" dirty="0" smtClean="0"/>
              <a:t>: a story </a:t>
            </a:r>
            <a:r>
              <a:rPr lang="en-US" b="1" i="1" u="sng" dirty="0" smtClean="0"/>
              <a:t>of</a:t>
            </a:r>
            <a:r>
              <a:rPr lang="en-US" u="sng" dirty="0" smtClean="0"/>
              <a:t> modern Haiti</a:t>
            </a:r>
            <a:r>
              <a:rPr lang="en-US" dirty="0" smtClean="0"/>
              <a:t>. </a:t>
            </a:r>
            <a:r>
              <a:rPr lang="en-US" i="1" dirty="0" smtClean="0"/>
              <a:t>By Frances Temple</a:t>
            </a:r>
            <a:endParaRPr lang="en-US" i="1" u="sng" dirty="0"/>
          </a:p>
        </p:txBody>
      </p:sp>
      <p:pic>
        <p:nvPicPr>
          <p:cNvPr id="15362" name="Picture 2"/>
          <p:cNvPicPr>
            <a:picLocks noGrp="1" noChangeAspect="1" noChangeArrowheads="1"/>
          </p:cNvPicPr>
          <p:nvPr>
            <p:ph idx="1"/>
          </p:nvPr>
        </p:nvPicPr>
        <p:blipFill>
          <a:blip r:embed="rId2" cstate="print"/>
          <a:srcRect/>
          <a:stretch>
            <a:fillRect/>
          </a:stretch>
        </p:blipFill>
        <p:spPr bwMode="auto">
          <a:xfrm>
            <a:off x="5257800" y="1981200"/>
            <a:ext cx="3378073" cy="4495800"/>
          </a:xfrm>
          <a:prstGeom prst="rect">
            <a:avLst/>
          </a:prstGeom>
          <a:noFill/>
          <a:ln w="9525">
            <a:noFill/>
            <a:miter lim="800000"/>
            <a:headEnd/>
            <a:tailEnd/>
          </a:ln>
        </p:spPr>
      </p:pic>
      <p:sp>
        <p:nvSpPr>
          <p:cNvPr id="5" name="Rectangle 4"/>
          <p:cNvSpPr/>
          <p:nvPr/>
        </p:nvSpPr>
        <p:spPr>
          <a:xfrm>
            <a:off x="533400" y="2514600"/>
            <a:ext cx="4572000" cy="1754326"/>
          </a:xfrm>
          <a:prstGeom prst="rect">
            <a:avLst/>
          </a:prstGeom>
        </p:spPr>
        <p:txBody>
          <a:bodyPr>
            <a:spAutoFit/>
          </a:bodyPr>
          <a:lstStyle/>
          <a:p>
            <a:r>
              <a:rPr lang="en-US" dirty="0" smtClean="0"/>
              <a:t>In the hospital after being firebombed and beaten by the </a:t>
            </a:r>
            <a:r>
              <a:rPr lang="en-US" dirty="0" err="1" smtClean="0"/>
              <a:t>Tonton</a:t>
            </a:r>
            <a:r>
              <a:rPr lang="en-US" dirty="0" smtClean="0"/>
              <a:t> </a:t>
            </a:r>
            <a:r>
              <a:rPr lang="en-US" dirty="0" err="1" smtClean="0"/>
              <a:t>Macoutes</a:t>
            </a:r>
            <a:r>
              <a:rPr lang="en-US" dirty="0" smtClean="0"/>
              <a:t>, seventeen-year-old </a:t>
            </a:r>
            <a:r>
              <a:rPr lang="en-US" dirty="0" err="1" smtClean="0"/>
              <a:t>Djo</a:t>
            </a:r>
            <a:r>
              <a:rPr lang="en-US" dirty="0" smtClean="0"/>
              <a:t> tells the story </a:t>
            </a:r>
            <a:r>
              <a:rPr lang="en-US" b="1" i="1" dirty="0" smtClean="0"/>
              <a:t>of</a:t>
            </a:r>
            <a:r>
              <a:rPr lang="en-US" dirty="0" smtClean="0"/>
              <a:t> his impoverished life to a young woman who, like him, has been working with the social reformer Father Aristide to fight the repression in Haiti.</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240536"/>
          </a:xfrm>
        </p:spPr>
        <p:txBody>
          <a:bodyPr/>
          <a:lstStyle/>
          <a:p>
            <a:r>
              <a:rPr lang="en-US" b="1" i="1" u="sng" dirty="0" smtClean="0"/>
              <a:t>The</a:t>
            </a:r>
            <a:r>
              <a:rPr lang="en-US" u="sng" dirty="0" smtClean="0"/>
              <a:t> </a:t>
            </a:r>
            <a:r>
              <a:rPr lang="en-US" b="1" i="1" u="sng" dirty="0" smtClean="0"/>
              <a:t>beacon</a:t>
            </a:r>
            <a:r>
              <a:rPr lang="en-US" u="sng" dirty="0" smtClean="0"/>
              <a:t> </a:t>
            </a:r>
            <a:r>
              <a:rPr lang="en-US" b="1" i="1" u="sng" dirty="0" smtClean="0"/>
              <a:t>at</a:t>
            </a:r>
            <a:r>
              <a:rPr lang="en-US" u="sng" dirty="0" smtClean="0"/>
              <a:t> </a:t>
            </a:r>
            <a:r>
              <a:rPr lang="en-US" b="1" i="1" u="sng" dirty="0" err="1" smtClean="0"/>
              <a:t>Alexandria</a:t>
            </a:r>
            <a:r>
              <a:rPr lang="en-US" b="1" i="1" dirty="0" err="1" smtClean="0"/>
              <a:t>.By</a:t>
            </a:r>
            <a:r>
              <a:rPr lang="en-US" b="1" i="1" dirty="0" smtClean="0"/>
              <a:t> </a:t>
            </a:r>
            <a:r>
              <a:rPr lang="en-US" i="1" dirty="0" smtClean="0"/>
              <a:t>Gillian Bradshaw</a:t>
            </a:r>
            <a:r>
              <a:rPr lang="en-US" b="1" i="1" dirty="0" smtClean="0"/>
              <a:t/>
            </a:r>
            <a:br>
              <a:rPr lang="en-US" b="1" i="1" dirty="0" smtClean="0"/>
            </a:br>
            <a:endParaRPr lang="en-US" i="1" u="sng" dirty="0"/>
          </a:p>
        </p:txBody>
      </p:sp>
      <p:pic>
        <p:nvPicPr>
          <p:cNvPr id="16386" name="Picture 2"/>
          <p:cNvPicPr>
            <a:picLocks noGrp="1" noChangeAspect="1" noChangeArrowheads="1"/>
          </p:cNvPicPr>
          <p:nvPr>
            <p:ph idx="1"/>
          </p:nvPr>
        </p:nvPicPr>
        <p:blipFill>
          <a:blip r:embed="rId2" cstate="print"/>
          <a:srcRect/>
          <a:stretch>
            <a:fillRect/>
          </a:stretch>
        </p:blipFill>
        <p:spPr bwMode="auto">
          <a:xfrm>
            <a:off x="5334000" y="1828800"/>
            <a:ext cx="2886075" cy="4524375"/>
          </a:xfrm>
          <a:prstGeom prst="rect">
            <a:avLst/>
          </a:prstGeom>
          <a:noFill/>
          <a:ln w="9525">
            <a:noFill/>
            <a:miter lim="800000"/>
            <a:headEnd/>
            <a:tailEnd/>
          </a:ln>
        </p:spPr>
      </p:pic>
      <p:sp>
        <p:nvSpPr>
          <p:cNvPr id="6" name="Rectangle 5"/>
          <p:cNvSpPr/>
          <p:nvPr/>
        </p:nvSpPr>
        <p:spPr>
          <a:xfrm>
            <a:off x="533400" y="2133600"/>
            <a:ext cx="5867400" cy="2308324"/>
          </a:xfrm>
          <a:prstGeom prst="rect">
            <a:avLst/>
          </a:prstGeom>
        </p:spPr>
        <p:txBody>
          <a:bodyPr wrap="square">
            <a:spAutoFit/>
          </a:bodyPr>
          <a:lstStyle/>
          <a:p>
            <a:r>
              <a:rPr lang="en-US" dirty="0" smtClean="0"/>
              <a:t>Betrothed in </a:t>
            </a:r>
            <a:r>
              <a:rPr lang="en-US" b="1" i="1" dirty="0" smtClean="0"/>
              <a:t>the</a:t>
            </a:r>
            <a:r>
              <a:rPr lang="en-US" dirty="0" smtClean="0"/>
              <a:t> fourth century to </a:t>
            </a:r>
            <a:r>
              <a:rPr lang="en-US" b="1" i="1" dirty="0" smtClean="0"/>
              <a:t>the</a:t>
            </a:r>
            <a:r>
              <a:rPr lang="en-US" dirty="0" smtClean="0"/>
              <a:t> Roman</a:t>
            </a:r>
          </a:p>
          <a:p>
            <a:r>
              <a:rPr lang="en-US" dirty="0" smtClean="0"/>
              <a:t> governor she hates,  </a:t>
            </a:r>
            <a:r>
              <a:rPr lang="en-US" dirty="0" err="1" smtClean="0"/>
              <a:t>Charis</a:t>
            </a:r>
            <a:r>
              <a:rPr lang="en-US" dirty="0" smtClean="0"/>
              <a:t>--who wants </a:t>
            </a:r>
          </a:p>
          <a:p>
            <a:r>
              <a:rPr lang="en-US" dirty="0" smtClean="0"/>
              <a:t>to be  a doctor, a profession forbidden to women—</a:t>
            </a:r>
          </a:p>
          <a:p>
            <a:r>
              <a:rPr lang="en-US" dirty="0" smtClean="0"/>
              <a:t>rejects the vile </a:t>
            </a:r>
            <a:r>
              <a:rPr lang="en-US" dirty="0" err="1" smtClean="0"/>
              <a:t>Festinus</a:t>
            </a:r>
            <a:r>
              <a:rPr lang="en-US" dirty="0" smtClean="0"/>
              <a:t> and, with her brother </a:t>
            </a:r>
          </a:p>
          <a:p>
            <a:r>
              <a:rPr lang="en-US" dirty="0" err="1" smtClean="0"/>
              <a:t>Thorion's</a:t>
            </a:r>
            <a:r>
              <a:rPr lang="en-US" dirty="0" smtClean="0"/>
              <a:t> connivance, flees to </a:t>
            </a:r>
            <a:r>
              <a:rPr lang="en-US" b="1" i="1" dirty="0" smtClean="0"/>
              <a:t>Alexandria</a:t>
            </a:r>
            <a:r>
              <a:rPr lang="en-US" dirty="0" smtClean="0"/>
              <a:t>, center</a:t>
            </a:r>
          </a:p>
          <a:p>
            <a:r>
              <a:rPr lang="en-US" dirty="0" smtClean="0"/>
              <a:t> of the healing arts. There she becomes Chariton </a:t>
            </a:r>
          </a:p>
          <a:p>
            <a:r>
              <a:rPr lang="en-US" dirty="0" smtClean="0"/>
              <a:t>"the male," medical student and assistant to </a:t>
            </a:r>
          </a:p>
          <a:p>
            <a:r>
              <a:rPr lang="en-US" dirty="0" smtClean="0"/>
              <a:t>the skilled, humane, Jewish doctor </a:t>
            </a:r>
            <a:r>
              <a:rPr lang="en-US" dirty="0" err="1" smtClean="0"/>
              <a:t>Philon</a:t>
            </a:r>
            <a:r>
              <a:rPr lang="en-US" dirty="0" smtClean="0"/>
              <a:t>.</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1143000"/>
            <a:ext cx="7772400" cy="914400"/>
          </a:xfrm>
        </p:spPr>
        <p:txBody>
          <a:bodyPr/>
          <a:lstStyle/>
          <a:p>
            <a:r>
              <a:rPr lang="en-US" b="1" i="1" u="sng" dirty="0" smtClean="0"/>
              <a:t>The</a:t>
            </a:r>
            <a:r>
              <a:rPr lang="en-US" u="sng" dirty="0" smtClean="0"/>
              <a:t> </a:t>
            </a:r>
            <a:r>
              <a:rPr lang="en-US" b="1" i="1" u="sng" dirty="0" smtClean="0"/>
              <a:t>boy</a:t>
            </a:r>
            <a:r>
              <a:rPr lang="en-US" u="sng" dirty="0" smtClean="0"/>
              <a:t> </a:t>
            </a:r>
            <a:r>
              <a:rPr lang="en-US" b="1" i="1" u="sng" dirty="0" smtClean="0"/>
              <a:t>who</a:t>
            </a:r>
            <a:r>
              <a:rPr lang="en-US" u="sng" dirty="0" smtClean="0"/>
              <a:t> </a:t>
            </a:r>
            <a:r>
              <a:rPr lang="en-US" b="1" i="1" u="sng" dirty="0" smtClean="0"/>
              <a:t>dared</a:t>
            </a:r>
            <a:r>
              <a:rPr lang="en-US" b="1" i="1" dirty="0" smtClean="0"/>
              <a:t>.  By </a:t>
            </a:r>
            <a:r>
              <a:rPr lang="en-US" dirty="0" smtClean="0"/>
              <a:t>Susan Campbell </a:t>
            </a:r>
            <a:r>
              <a:rPr lang="en-US" dirty="0" err="1" smtClean="0"/>
              <a:t>Bartoletti</a:t>
            </a:r>
            <a:endParaRPr lang="en-US" u="sng" dirty="0"/>
          </a:p>
        </p:txBody>
      </p:sp>
      <p:pic>
        <p:nvPicPr>
          <p:cNvPr id="17410" name="Picture 2"/>
          <p:cNvPicPr>
            <a:picLocks noGrp="1" noChangeAspect="1" noChangeArrowheads="1"/>
          </p:cNvPicPr>
          <p:nvPr>
            <p:ph idx="1"/>
          </p:nvPr>
        </p:nvPicPr>
        <p:blipFill>
          <a:blip r:embed="rId2" cstate="print"/>
          <a:srcRect/>
          <a:stretch>
            <a:fillRect/>
          </a:stretch>
        </p:blipFill>
        <p:spPr bwMode="auto">
          <a:xfrm>
            <a:off x="5715000" y="2362200"/>
            <a:ext cx="3196590" cy="4133180"/>
          </a:xfrm>
          <a:prstGeom prst="rect">
            <a:avLst/>
          </a:prstGeom>
          <a:noFill/>
          <a:ln w="9525">
            <a:noFill/>
            <a:miter lim="800000"/>
            <a:headEnd/>
            <a:tailEnd/>
          </a:ln>
        </p:spPr>
      </p:pic>
      <p:sp>
        <p:nvSpPr>
          <p:cNvPr id="5" name="Rectangle 4"/>
          <p:cNvSpPr/>
          <p:nvPr/>
        </p:nvSpPr>
        <p:spPr>
          <a:xfrm>
            <a:off x="762000" y="2819400"/>
            <a:ext cx="5486400" cy="2308324"/>
          </a:xfrm>
          <a:prstGeom prst="rect">
            <a:avLst/>
          </a:prstGeom>
        </p:spPr>
        <p:txBody>
          <a:bodyPr wrap="square">
            <a:spAutoFit/>
          </a:bodyPr>
          <a:lstStyle/>
          <a:p>
            <a:endParaRPr lang="en-US" dirty="0" smtClean="0"/>
          </a:p>
          <a:p>
            <a:r>
              <a:rPr lang="en-US" dirty="0" smtClean="0"/>
              <a:t>    In October, 1942, seventeen-year-old </a:t>
            </a:r>
            <a:r>
              <a:rPr lang="en-US" dirty="0" err="1" smtClean="0"/>
              <a:t>Helmuth</a:t>
            </a:r>
            <a:endParaRPr lang="en-US" dirty="0" smtClean="0"/>
          </a:p>
          <a:p>
            <a:r>
              <a:rPr lang="en-US" dirty="0" smtClean="0"/>
              <a:t>  </a:t>
            </a:r>
            <a:r>
              <a:rPr lang="en-US" dirty="0" err="1" smtClean="0"/>
              <a:t>Hubener</a:t>
            </a:r>
            <a:r>
              <a:rPr lang="en-US" dirty="0" smtClean="0"/>
              <a:t>, imprisoned for distributing anti-Nazi </a:t>
            </a:r>
          </a:p>
          <a:p>
            <a:r>
              <a:rPr lang="en-US" dirty="0" smtClean="0"/>
              <a:t> leaflets,    recalls his past life and how he came to            dedicate  himself to bring </a:t>
            </a:r>
            <a:r>
              <a:rPr lang="en-US" b="1" i="1" dirty="0" smtClean="0"/>
              <a:t>the</a:t>
            </a:r>
            <a:r>
              <a:rPr lang="en-US" dirty="0" smtClean="0"/>
              <a:t> truth about Hitler and</a:t>
            </a:r>
          </a:p>
          <a:p>
            <a:r>
              <a:rPr lang="en-US" dirty="0" smtClean="0"/>
              <a:t> </a:t>
            </a:r>
            <a:r>
              <a:rPr lang="en-US" b="1" i="1" dirty="0" smtClean="0"/>
              <a:t>the</a:t>
            </a:r>
            <a:r>
              <a:rPr lang="en-US" dirty="0" smtClean="0"/>
              <a:t> war to </a:t>
            </a:r>
            <a:r>
              <a:rPr lang="en-US" b="1" i="1" dirty="0" smtClean="0"/>
              <a:t>the</a:t>
            </a:r>
            <a:r>
              <a:rPr lang="en-US" dirty="0" smtClean="0"/>
              <a:t> German people.   The reader will be enthralled by the story of one boy’s heroic </a:t>
            </a:r>
          </a:p>
          <a:p>
            <a:r>
              <a:rPr lang="en-US" dirty="0" smtClean="0"/>
              <a:t>resistance in the worst of times.</a:t>
            </a:r>
            <a:endParaRPr lang="en-US" dirty="0"/>
          </a:p>
        </p:txBody>
      </p:sp>
      <p:sp>
        <p:nvSpPr>
          <p:cNvPr id="6" name="Rectangle 5"/>
          <p:cNvSpPr/>
          <p:nvPr/>
        </p:nvSpPr>
        <p:spPr>
          <a:xfrm>
            <a:off x="2286000" y="-1603147"/>
            <a:ext cx="4572000" cy="1200329"/>
          </a:xfrm>
          <a:prstGeom prst="rect">
            <a:avLst/>
          </a:prstGeom>
        </p:spPr>
        <p:txBody>
          <a:bodyPr>
            <a:spAutoFit/>
          </a:bodyPr>
          <a:lstStyle/>
          <a:p>
            <a:r>
              <a:rPr lang="en-US" dirty="0" smtClean="0"/>
              <a:t>of a minority should be motivation to speak the truth rather than remain silent. It's a message that must be continually emphasized as a lasting legacy of the Holocaust.</a:t>
            </a:r>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457200"/>
            <a:ext cx="7772400" cy="1447800"/>
          </a:xfrm>
        </p:spPr>
        <p:txBody>
          <a:bodyPr/>
          <a:lstStyle/>
          <a:p>
            <a:r>
              <a:rPr lang="en-US" b="1" i="1" u="sng" dirty="0" smtClean="0"/>
              <a:t>The</a:t>
            </a:r>
            <a:r>
              <a:rPr lang="en-US" u="sng" dirty="0" smtClean="0"/>
              <a:t> C</a:t>
            </a:r>
            <a:r>
              <a:rPr lang="en-US" b="1" i="1" u="sng" dirty="0" smtClean="0"/>
              <a:t>hocolate</a:t>
            </a:r>
            <a:r>
              <a:rPr lang="en-US" u="sng" dirty="0" smtClean="0"/>
              <a:t> W</a:t>
            </a:r>
            <a:r>
              <a:rPr lang="en-US" b="1" i="1" u="sng" dirty="0" smtClean="0"/>
              <a:t>ar</a:t>
            </a:r>
            <a:r>
              <a:rPr lang="en-US" u="sng" dirty="0" smtClean="0"/>
              <a:t>: a novel </a:t>
            </a:r>
            <a:r>
              <a:rPr lang="en-US" i="1" dirty="0" smtClean="0"/>
              <a:t>By Robert Cormier</a:t>
            </a:r>
            <a:r>
              <a:rPr lang="en-US" u="sng" dirty="0" smtClean="0"/>
              <a:t/>
            </a:r>
            <a:br>
              <a:rPr lang="en-US" u="sng" dirty="0" smtClean="0"/>
            </a:br>
            <a:endParaRPr lang="en-US" i="1" u="sng" dirty="0"/>
          </a:p>
        </p:txBody>
      </p:sp>
      <p:pic>
        <p:nvPicPr>
          <p:cNvPr id="3075" name="Picture 3"/>
          <p:cNvPicPr>
            <a:picLocks noGrp="1" noChangeAspect="1" noChangeArrowheads="1"/>
          </p:cNvPicPr>
          <p:nvPr>
            <p:ph idx="1"/>
          </p:nvPr>
        </p:nvPicPr>
        <p:blipFill>
          <a:blip r:embed="rId2" cstate="print"/>
          <a:srcRect/>
          <a:stretch>
            <a:fillRect/>
          </a:stretch>
        </p:blipFill>
        <p:spPr bwMode="auto">
          <a:xfrm>
            <a:off x="6629400" y="2209800"/>
            <a:ext cx="1752600" cy="2743200"/>
          </a:xfrm>
          <a:prstGeom prst="rect">
            <a:avLst/>
          </a:prstGeom>
          <a:noFill/>
          <a:ln w="9525">
            <a:noFill/>
            <a:miter lim="800000"/>
            <a:headEnd/>
            <a:tailEnd/>
          </a:ln>
        </p:spPr>
      </p:pic>
      <p:sp>
        <p:nvSpPr>
          <p:cNvPr id="6" name="Rectangle 5"/>
          <p:cNvSpPr/>
          <p:nvPr/>
        </p:nvSpPr>
        <p:spPr>
          <a:xfrm>
            <a:off x="0" y="6211669"/>
            <a:ext cx="4724400" cy="646331"/>
          </a:xfrm>
          <a:prstGeom prst="rect">
            <a:avLst/>
          </a:prstGeom>
        </p:spPr>
        <p:txBody>
          <a:bodyPr wrap="square">
            <a:spAutoFit/>
          </a:bodyPr>
          <a:lstStyle/>
          <a:p>
            <a:endParaRPr lang="en-US" dirty="0" smtClean="0"/>
          </a:p>
          <a:p>
            <a:endParaRPr lang="en-US" dirty="0"/>
          </a:p>
        </p:txBody>
      </p:sp>
      <p:sp>
        <p:nvSpPr>
          <p:cNvPr id="8" name="Rectangle 7"/>
          <p:cNvSpPr/>
          <p:nvPr/>
        </p:nvSpPr>
        <p:spPr>
          <a:xfrm>
            <a:off x="1295400" y="2667000"/>
            <a:ext cx="5562600" cy="1200329"/>
          </a:xfrm>
          <a:prstGeom prst="rect">
            <a:avLst/>
          </a:prstGeom>
        </p:spPr>
        <p:txBody>
          <a:bodyPr wrap="square">
            <a:spAutoFit/>
          </a:bodyPr>
          <a:lstStyle/>
          <a:p>
            <a:r>
              <a:rPr lang="en-US" dirty="0" smtClean="0"/>
              <a:t>Jerry Renault is forced into a psychological showdown with Trinity School's gang leader, Archie Costello, for refusing to be bullied into selling </a:t>
            </a:r>
            <a:r>
              <a:rPr lang="en-US" b="1" i="1" dirty="0" smtClean="0"/>
              <a:t>chocolates</a:t>
            </a:r>
            <a:r>
              <a:rPr lang="en-US" dirty="0" smtClean="0"/>
              <a:t> for </a:t>
            </a:r>
            <a:r>
              <a:rPr lang="en-US" b="1" i="1" dirty="0" smtClean="0"/>
              <a:t>the</a:t>
            </a:r>
            <a:r>
              <a:rPr lang="en-US" dirty="0" smtClean="0"/>
              <a:t> annual fund raising.</a:t>
            </a:r>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545336"/>
          </a:xfrm>
        </p:spPr>
        <p:txBody>
          <a:bodyPr/>
          <a:lstStyle/>
          <a:p>
            <a:r>
              <a:rPr lang="en-US" b="1" i="1" u="sng" dirty="0" smtClean="0"/>
              <a:t>The Virginia Exiles.</a:t>
            </a:r>
            <a:r>
              <a:rPr lang="en-US" b="1" i="1" dirty="0" smtClean="0"/>
              <a:t> By Elizabeth Gray </a:t>
            </a:r>
            <a:r>
              <a:rPr lang="en-US" b="1" i="1" dirty="0" err="1" smtClean="0"/>
              <a:t>Vining</a:t>
            </a:r>
            <a:endParaRPr lang="en-US" b="1" i="1" u="sng"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6629400" y="2743200"/>
            <a:ext cx="1771650" cy="2667000"/>
          </a:xfrm>
          <a:prstGeom prst="rect">
            <a:avLst/>
          </a:prstGeom>
          <a:noFill/>
          <a:ln w="9525">
            <a:noFill/>
            <a:miter lim="800000"/>
            <a:headEnd/>
            <a:tailEnd/>
          </a:ln>
        </p:spPr>
      </p:pic>
      <p:sp>
        <p:nvSpPr>
          <p:cNvPr id="5" name="Rectangle 4"/>
          <p:cNvSpPr/>
          <p:nvPr/>
        </p:nvSpPr>
        <p:spPr>
          <a:xfrm>
            <a:off x="457200" y="2057400"/>
            <a:ext cx="6019800" cy="2308324"/>
          </a:xfrm>
          <a:prstGeom prst="rect">
            <a:avLst/>
          </a:prstGeom>
        </p:spPr>
        <p:txBody>
          <a:bodyPr wrap="square">
            <a:spAutoFit/>
          </a:bodyPr>
          <a:lstStyle/>
          <a:p>
            <a:r>
              <a:rPr lang="en-US" dirty="0" smtClean="0"/>
              <a:t>This novel is a fictionalized version of an event which actually occurred in Philadelphia as the British army was about to seize the city in the fall of 1777. Approximately 20 prominent citizens (mostly Quakers) who, for religious reasons, refused to support either side, were arrested on the presumption that "if you're not for us, you're against us." After a month in which they were imprisoned at Philadelphia's Masonic Hall, they were exiled for five months to Winchester, VA</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smtClean="0"/>
              <a:t>The Hunted</a:t>
            </a:r>
            <a:r>
              <a:rPr lang="en-US" b="1" i="1" dirty="0" smtClean="0"/>
              <a:t>. By Peter Carter</a:t>
            </a:r>
            <a:endParaRPr lang="en-US" b="1" i="1" u="sng" dirty="0"/>
          </a:p>
        </p:txBody>
      </p:sp>
      <p:sp>
        <p:nvSpPr>
          <p:cNvPr id="5" name="Rectangle 4"/>
          <p:cNvSpPr/>
          <p:nvPr/>
        </p:nvSpPr>
        <p:spPr>
          <a:xfrm>
            <a:off x="609600" y="751344"/>
            <a:ext cx="6400800" cy="6186309"/>
          </a:xfrm>
          <a:prstGeom prst="rect">
            <a:avLst/>
          </a:prstGeom>
        </p:spPr>
        <p:txBody>
          <a:bodyPr wrap="square">
            <a:spAutoFit/>
          </a:bodyPr>
          <a:lstStyle/>
          <a:p>
            <a:endParaRPr lang="en-US" dirty="0" smtClean="0"/>
          </a:p>
          <a:p>
            <a:endParaRPr lang="en-US" dirty="0" smtClean="0"/>
          </a:p>
          <a:p>
            <a:endParaRPr lang="en-US" dirty="0" smtClean="0"/>
          </a:p>
          <a:p>
            <a:r>
              <a:rPr lang="en-US" dirty="0" smtClean="0"/>
              <a:t>Carter does an outstanding job of recreating the</a:t>
            </a:r>
          </a:p>
          <a:p>
            <a:r>
              <a:rPr lang="en-US" dirty="0" smtClean="0"/>
              <a:t> ambience of WW II France, measuring the chill </a:t>
            </a:r>
          </a:p>
          <a:p>
            <a:r>
              <a:rPr lang="en-US" dirty="0" smtClean="0"/>
              <a:t>efficiency of the Gestapo and assessing the</a:t>
            </a:r>
          </a:p>
          <a:p>
            <a:r>
              <a:rPr lang="en-US" dirty="0" smtClean="0"/>
              <a:t> ruthless fervor of other accomplices to the</a:t>
            </a:r>
          </a:p>
          <a:p>
            <a:r>
              <a:rPr lang="en-US" dirty="0" smtClean="0"/>
              <a:t> Holocaust. When the Italian forces withdraw from</a:t>
            </a:r>
          </a:p>
          <a:p>
            <a:r>
              <a:rPr lang="en-US" dirty="0" smtClean="0"/>
              <a:t> France following Italy's surrender in 1943, </a:t>
            </a:r>
          </a:p>
          <a:p>
            <a:r>
              <a:rPr lang="en-US" dirty="0" smtClean="0"/>
              <a:t>Vito </a:t>
            </a:r>
            <a:r>
              <a:rPr lang="en-US" dirty="0" err="1" smtClean="0"/>
              <a:t>Salvani</a:t>
            </a:r>
            <a:r>
              <a:rPr lang="en-US" dirty="0" smtClean="0"/>
              <a:t>, an Italian corporal, gets trapped</a:t>
            </a:r>
          </a:p>
          <a:p>
            <a:r>
              <a:rPr lang="en-US" dirty="0" smtClean="0"/>
              <a:t> behind enemy lines--along with Judah, a Jewish</a:t>
            </a:r>
          </a:p>
          <a:p>
            <a:r>
              <a:rPr lang="en-US" dirty="0" smtClean="0"/>
              <a:t> child he has promised to take to the safety of Italy.</a:t>
            </a:r>
          </a:p>
          <a:p>
            <a:r>
              <a:rPr lang="en-US" dirty="0" smtClean="0"/>
              <a:t> A few innocent missteps and unlucky encounters </a:t>
            </a:r>
          </a:p>
          <a:p>
            <a:r>
              <a:rPr lang="en-US" dirty="0" smtClean="0"/>
              <a:t>bring </a:t>
            </a:r>
            <a:r>
              <a:rPr lang="en-US" dirty="0" err="1" smtClean="0"/>
              <a:t>Salvani</a:t>
            </a:r>
            <a:r>
              <a:rPr lang="en-US" dirty="0" smtClean="0"/>
              <a:t> and his charge to the attention of a</a:t>
            </a:r>
          </a:p>
          <a:p>
            <a:r>
              <a:rPr lang="en-US" dirty="0" smtClean="0"/>
              <a:t> particularly single-minded inspector from the Vichy secret police, and a harrowing pursuit begins. Those who help</a:t>
            </a:r>
          </a:p>
          <a:p>
            <a:r>
              <a:rPr lang="en-US" dirty="0" smtClean="0"/>
              <a:t> </a:t>
            </a:r>
            <a:r>
              <a:rPr lang="en-US" dirty="0" err="1" smtClean="0"/>
              <a:t>Salvani</a:t>
            </a:r>
            <a:r>
              <a:rPr lang="en-US" dirty="0" smtClean="0"/>
              <a:t> and Judah are severely punished; several </a:t>
            </a:r>
          </a:p>
          <a:p>
            <a:r>
              <a:rPr lang="en-US" dirty="0" smtClean="0"/>
              <a:t>scenes of a Gestapo interrogation suggest the </a:t>
            </a:r>
          </a:p>
          <a:p>
            <a:r>
              <a:rPr lang="en-US" dirty="0" smtClean="0"/>
              <a:t>brutality and inexorability of the government's</a:t>
            </a:r>
          </a:p>
          <a:p>
            <a:r>
              <a:rPr lang="en-US" dirty="0" smtClean="0"/>
              <a:t> treatment of Jews and other so-called enemies.</a:t>
            </a:r>
            <a:r>
              <a:rPr lang="en-US" b="1" i="1" u="sng" dirty="0" smtClean="0"/>
              <a:t> </a:t>
            </a:r>
            <a:r>
              <a:rPr lang="en-US" b="1" dirty="0" smtClean="0"/>
              <a:t/>
            </a:r>
            <a:br>
              <a:rPr lang="en-US" b="1" dirty="0" smtClean="0"/>
            </a:br>
            <a:endParaRPr lang="en-US" b="1" i="1" dirty="0" smtClean="0"/>
          </a:p>
          <a:p>
            <a:endParaRPr lang="en-US" dirty="0"/>
          </a:p>
        </p:txBody>
      </p:sp>
      <p:pic>
        <p:nvPicPr>
          <p:cNvPr id="1027" name="Picture 3"/>
          <p:cNvPicPr>
            <a:picLocks noGrp="1" noChangeAspect="1" noChangeArrowheads="1"/>
          </p:cNvPicPr>
          <p:nvPr>
            <p:ph idx="1"/>
          </p:nvPr>
        </p:nvPicPr>
        <p:blipFill>
          <a:blip r:embed="rId2" cstate="print"/>
          <a:srcRect/>
          <a:stretch>
            <a:fillRect/>
          </a:stretch>
        </p:blipFill>
        <p:spPr bwMode="auto">
          <a:xfrm>
            <a:off x="6324600" y="1447800"/>
            <a:ext cx="2286000" cy="2895600"/>
          </a:xfrm>
          <a:prstGeom prst="rect">
            <a:avLst/>
          </a:prstGeom>
          <a:noFill/>
          <a:ln w="9525">
            <a:solidFill>
              <a:schemeClr val="accent3"/>
            </a:solidFill>
            <a:miter lim="800000"/>
            <a:headEnd/>
            <a:tailEnd/>
          </a:ln>
          <a:effectLst>
            <a:glow rad="101600">
              <a:schemeClr val="accent3">
                <a:satMod val="175000"/>
                <a:alpha val="40000"/>
              </a:schemeClr>
            </a:glo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b="1" i="1" dirty="0" smtClean="0"/>
              <a:t>Brave</a:t>
            </a:r>
            <a:r>
              <a:rPr lang="en-US" sz="3200" dirty="0" smtClean="0"/>
              <a:t> </a:t>
            </a:r>
            <a:r>
              <a:rPr lang="en-US" sz="3200" b="1" i="1" dirty="0" smtClean="0"/>
              <a:t>new</a:t>
            </a:r>
            <a:r>
              <a:rPr lang="en-US" sz="3200" dirty="0" smtClean="0"/>
              <a:t> </a:t>
            </a:r>
            <a:r>
              <a:rPr lang="en-US" sz="3200" b="1" i="1" dirty="0" smtClean="0"/>
              <a:t>world. By </a:t>
            </a:r>
            <a:r>
              <a:rPr lang="en-US" sz="3200" dirty="0" err="1" smtClean="0"/>
              <a:t>Aldous</a:t>
            </a:r>
            <a:r>
              <a:rPr lang="en-US" sz="3200" dirty="0" smtClean="0"/>
              <a:t> Huxley</a:t>
            </a:r>
            <a:endParaRPr lang="en-US" sz="3200" dirty="0"/>
          </a:p>
        </p:txBody>
      </p:sp>
      <p:pic>
        <p:nvPicPr>
          <p:cNvPr id="5122" name="Picture 2"/>
          <p:cNvPicPr>
            <a:picLocks noGrp="1" noChangeAspect="1" noChangeArrowheads="1"/>
          </p:cNvPicPr>
          <p:nvPr>
            <p:ph idx="1"/>
          </p:nvPr>
        </p:nvPicPr>
        <p:blipFill>
          <a:blip r:embed="rId2" cstate="print"/>
          <a:srcRect/>
          <a:stretch>
            <a:fillRect/>
          </a:stretch>
        </p:blipFill>
        <p:spPr bwMode="auto">
          <a:xfrm>
            <a:off x="5943600" y="1828800"/>
            <a:ext cx="2933700" cy="4572000"/>
          </a:xfrm>
          <a:prstGeom prst="rect">
            <a:avLst/>
          </a:prstGeom>
          <a:noFill/>
          <a:ln w="9525">
            <a:noFill/>
            <a:miter lim="800000"/>
            <a:headEnd/>
            <a:tailEnd/>
          </a:ln>
        </p:spPr>
      </p:pic>
      <p:sp>
        <p:nvSpPr>
          <p:cNvPr id="5" name="Rectangle 4"/>
          <p:cNvSpPr/>
          <p:nvPr/>
        </p:nvSpPr>
        <p:spPr>
          <a:xfrm>
            <a:off x="1676400" y="2819400"/>
            <a:ext cx="3200400" cy="1477328"/>
          </a:xfrm>
          <a:prstGeom prst="rect">
            <a:avLst/>
          </a:prstGeom>
        </p:spPr>
        <p:txBody>
          <a:bodyPr wrap="square">
            <a:spAutoFit/>
          </a:bodyPr>
          <a:lstStyle/>
          <a:p>
            <a:r>
              <a:rPr lang="en-US" dirty="0" smtClean="0"/>
              <a:t>Contains the text of Huxley's prophetic work of 1931 and includes his discussion about social problems and the human condition since its publication.</a:t>
            </a:r>
            <a:endParaRPr 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469136"/>
          </a:xfrm>
        </p:spPr>
        <p:txBody>
          <a:bodyPr/>
          <a:lstStyle/>
          <a:p>
            <a:r>
              <a:rPr lang="en-US" u="sng" dirty="0" smtClean="0"/>
              <a:t>Forgotten fire</a:t>
            </a:r>
            <a:r>
              <a:rPr lang="en-US" dirty="0" smtClean="0"/>
              <a:t>. By Adam </a:t>
            </a:r>
            <a:r>
              <a:rPr lang="en-US" dirty="0" err="1" smtClean="0"/>
              <a:t>Bagdasarian</a:t>
            </a:r>
            <a:endParaRPr lang="en-US" dirty="0"/>
          </a:p>
        </p:txBody>
      </p:sp>
      <p:pic>
        <p:nvPicPr>
          <p:cNvPr id="7170" name="Picture 2"/>
          <p:cNvPicPr>
            <a:picLocks noGrp="1" noChangeAspect="1" noChangeArrowheads="1"/>
          </p:cNvPicPr>
          <p:nvPr>
            <p:ph idx="1"/>
          </p:nvPr>
        </p:nvPicPr>
        <p:blipFill>
          <a:blip r:embed="rId2" cstate="print"/>
          <a:srcRect/>
          <a:stretch>
            <a:fillRect/>
          </a:stretch>
        </p:blipFill>
        <p:spPr bwMode="auto">
          <a:xfrm>
            <a:off x="5791200" y="1981200"/>
            <a:ext cx="3002280" cy="4572000"/>
          </a:xfrm>
          <a:prstGeom prst="rect">
            <a:avLst/>
          </a:prstGeom>
          <a:noFill/>
          <a:ln w="9525">
            <a:noFill/>
            <a:miter lim="800000"/>
            <a:headEnd/>
            <a:tailEnd/>
          </a:ln>
        </p:spPr>
      </p:pic>
      <p:sp>
        <p:nvSpPr>
          <p:cNvPr id="5" name="Rectangle 4"/>
          <p:cNvSpPr/>
          <p:nvPr/>
        </p:nvSpPr>
        <p:spPr>
          <a:xfrm>
            <a:off x="762000" y="3124200"/>
            <a:ext cx="5410200" cy="646331"/>
          </a:xfrm>
          <a:prstGeom prst="rect">
            <a:avLst/>
          </a:prstGeom>
        </p:spPr>
        <p:txBody>
          <a:bodyPr wrap="square">
            <a:spAutoFit/>
          </a:bodyPr>
          <a:lstStyle/>
          <a:p>
            <a:r>
              <a:rPr lang="en-US" dirty="0" smtClean="0"/>
              <a:t>A boy survives Turkey's campaign of genocide</a:t>
            </a:r>
          </a:p>
          <a:p>
            <a:r>
              <a:rPr lang="en-US" dirty="0" smtClean="0"/>
              <a:t> against Armenians.</a:t>
            </a:r>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088136"/>
          </a:xfrm>
        </p:spPr>
        <p:txBody>
          <a:bodyPr/>
          <a:lstStyle/>
          <a:p>
            <a:r>
              <a:rPr lang="en-US" sz="3200" b="1" i="1" dirty="0" smtClean="0"/>
              <a:t>Forbidden</a:t>
            </a:r>
            <a:r>
              <a:rPr lang="en-US" sz="3200" dirty="0" smtClean="0"/>
              <a:t> C</a:t>
            </a:r>
            <a:r>
              <a:rPr lang="en-US" sz="3200" b="1" i="1" dirty="0" smtClean="0"/>
              <a:t>ity</a:t>
            </a:r>
            <a:r>
              <a:rPr lang="en-US" sz="3200" dirty="0" smtClean="0"/>
              <a:t>: a novel. </a:t>
            </a:r>
            <a:br>
              <a:rPr lang="en-US" sz="3200" dirty="0" smtClean="0"/>
            </a:br>
            <a:r>
              <a:rPr lang="en-US" sz="3200" dirty="0" smtClean="0"/>
              <a:t>By William Bell </a:t>
            </a:r>
            <a:endParaRPr lang="en-US" sz="3200" dirty="0"/>
          </a:p>
        </p:txBody>
      </p:sp>
      <p:pic>
        <p:nvPicPr>
          <p:cNvPr id="6147" name="Picture 3"/>
          <p:cNvPicPr>
            <a:picLocks noGrp="1" noChangeAspect="1" noChangeArrowheads="1"/>
          </p:cNvPicPr>
          <p:nvPr>
            <p:ph idx="1"/>
          </p:nvPr>
        </p:nvPicPr>
        <p:blipFill>
          <a:blip r:embed="rId2" cstate="print"/>
          <a:srcRect/>
          <a:stretch>
            <a:fillRect/>
          </a:stretch>
        </p:blipFill>
        <p:spPr bwMode="auto">
          <a:xfrm>
            <a:off x="5943600" y="1600200"/>
            <a:ext cx="2590800" cy="4198883"/>
          </a:xfrm>
          <a:prstGeom prst="rect">
            <a:avLst/>
          </a:prstGeom>
          <a:noFill/>
          <a:ln w="9525">
            <a:noFill/>
            <a:miter lim="800000"/>
            <a:headEnd/>
            <a:tailEnd/>
          </a:ln>
        </p:spPr>
      </p:pic>
      <p:sp>
        <p:nvSpPr>
          <p:cNvPr id="6" name="Rectangle 5"/>
          <p:cNvSpPr/>
          <p:nvPr/>
        </p:nvSpPr>
        <p:spPr>
          <a:xfrm>
            <a:off x="457200" y="2514601"/>
            <a:ext cx="6400800" cy="1477328"/>
          </a:xfrm>
          <a:prstGeom prst="rect">
            <a:avLst/>
          </a:prstGeom>
        </p:spPr>
        <p:txBody>
          <a:bodyPr wrap="square">
            <a:spAutoFit/>
          </a:bodyPr>
          <a:lstStyle/>
          <a:p>
            <a:r>
              <a:rPr lang="en-US" dirty="0" smtClean="0"/>
              <a:t>Thrilled when his cameraman father invites him </a:t>
            </a:r>
          </a:p>
          <a:p>
            <a:r>
              <a:rPr lang="en-US" dirty="0" smtClean="0"/>
              <a:t>along on an assignment in China, seventeen-year-</a:t>
            </a:r>
          </a:p>
          <a:p>
            <a:r>
              <a:rPr lang="en-US" dirty="0" smtClean="0"/>
              <a:t>old Alex Jackson does not suspect that they will </a:t>
            </a:r>
          </a:p>
          <a:p>
            <a:r>
              <a:rPr lang="en-US" dirty="0" smtClean="0"/>
              <a:t>become part of the great historical events sweeping</a:t>
            </a:r>
          </a:p>
          <a:p>
            <a:r>
              <a:rPr lang="en-US" dirty="0" smtClean="0"/>
              <a:t> China in the spring of 1989.</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240536"/>
          </a:xfrm>
        </p:spPr>
        <p:txBody>
          <a:bodyPr/>
          <a:lstStyle/>
          <a:p>
            <a:r>
              <a:rPr lang="en-US" b="1" i="1" u="sng" dirty="0" smtClean="0"/>
              <a:t>The</a:t>
            </a:r>
            <a:r>
              <a:rPr lang="en-US" u="sng" dirty="0" smtClean="0"/>
              <a:t> </a:t>
            </a:r>
            <a:r>
              <a:rPr lang="en-US" b="1" i="1" u="sng" dirty="0" smtClean="0"/>
              <a:t>crown</a:t>
            </a:r>
            <a:r>
              <a:rPr lang="en-US" u="sng" dirty="0" smtClean="0"/>
              <a:t> </a:t>
            </a:r>
            <a:r>
              <a:rPr lang="en-US" b="1" i="1" u="sng" dirty="0" smtClean="0"/>
              <a:t>of</a:t>
            </a:r>
            <a:r>
              <a:rPr lang="en-US" u="sng" dirty="0" smtClean="0"/>
              <a:t> </a:t>
            </a:r>
            <a:r>
              <a:rPr lang="en-US" b="1" i="1" u="sng" dirty="0" err="1" smtClean="0"/>
              <a:t>Dalemark</a:t>
            </a:r>
            <a:r>
              <a:rPr lang="en-US" b="1" i="1" u="sng" dirty="0" smtClean="0"/>
              <a:t>.</a:t>
            </a:r>
            <a:r>
              <a:rPr lang="en-US" b="1" i="1" dirty="0" smtClean="0"/>
              <a:t> By </a:t>
            </a:r>
            <a:r>
              <a:rPr lang="en-US" i="1" dirty="0" smtClean="0"/>
              <a:t>Diana Wynne Jones</a:t>
            </a:r>
            <a:endParaRPr lang="en-US" i="1" u="sng" dirty="0"/>
          </a:p>
        </p:txBody>
      </p:sp>
      <p:pic>
        <p:nvPicPr>
          <p:cNvPr id="18434" name="Picture 2"/>
          <p:cNvPicPr>
            <a:picLocks noGrp="1" noChangeAspect="1" noChangeArrowheads="1"/>
          </p:cNvPicPr>
          <p:nvPr>
            <p:ph idx="1"/>
          </p:nvPr>
        </p:nvPicPr>
        <p:blipFill>
          <a:blip r:embed="rId2" cstate="print"/>
          <a:srcRect/>
          <a:stretch>
            <a:fillRect/>
          </a:stretch>
        </p:blipFill>
        <p:spPr bwMode="auto">
          <a:xfrm>
            <a:off x="5486400" y="1905000"/>
            <a:ext cx="2828519" cy="4572000"/>
          </a:xfrm>
          <a:prstGeom prst="rect">
            <a:avLst/>
          </a:prstGeom>
          <a:noFill/>
          <a:ln w="9525">
            <a:noFill/>
            <a:miter lim="800000"/>
            <a:headEnd/>
            <a:tailEnd/>
          </a:ln>
        </p:spPr>
      </p:pic>
      <p:sp>
        <p:nvSpPr>
          <p:cNvPr id="6" name="Rectangle 5"/>
          <p:cNvSpPr/>
          <p:nvPr/>
        </p:nvSpPr>
        <p:spPr>
          <a:xfrm>
            <a:off x="457200" y="1752600"/>
            <a:ext cx="5638800" cy="4801314"/>
          </a:xfrm>
          <a:prstGeom prst="rect">
            <a:avLst/>
          </a:prstGeom>
        </p:spPr>
        <p:txBody>
          <a:bodyPr wrap="square">
            <a:spAutoFit/>
          </a:bodyPr>
          <a:lstStyle/>
          <a:p>
            <a:r>
              <a:rPr lang="en-US" dirty="0" smtClean="0"/>
              <a:t>Continues </a:t>
            </a:r>
            <a:r>
              <a:rPr lang="en-US" b="1" i="1" dirty="0" smtClean="0"/>
              <a:t>the</a:t>
            </a:r>
            <a:r>
              <a:rPr lang="en-US" dirty="0" smtClean="0"/>
              <a:t> adventures </a:t>
            </a:r>
            <a:r>
              <a:rPr lang="en-US" b="1" i="1" dirty="0" smtClean="0"/>
              <a:t>of</a:t>
            </a:r>
            <a:r>
              <a:rPr lang="en-US" dirty="0" smtClean="0"/>
              <a:t> Mitt after his</a:t>
            </a:r>
          </a:p>
          <a:p>
            <a:r>
              <a:rPr lang="en-US" dirty="0" smtClean="0"/>
              <a:t> flight from </a:t>
            </a:r>
            <a:r>
              <a:rPr lang="en-US" dirty="0" err="1" smtClean="0"/>
              <a:t>Holand</a:t>
            </a:r>
            <a:r>
              <a:rPr lang="en-US" dirty="0" smtClean="0"/>
              <a:t> as a fugitive accused </a:t>
            </a:r>
          </a:p>
          <a:p>
            <a:r>
              <a:rPr lang="en-US" b="1" i="1" dirty="0" smtClean="0"/>
              <a:t>of</a:t>
            </a:r>
            <a:r>
              <a:rPr lang="en-US" dirty="0" smtClean="0"/>
              <a:t> attempted murder. Fifteen-year-old Mitt </a:t>
            </a:r>
          </a:p>
          <a:p>
            <a:r>
              <a:rPr lang="en-US" dirty="0" smtClean="0"/>
              <a:t>finds </a:t>
            </a:r>
            <a:r>
              <a:rPr lang="en-US" b="1" i="1" dirty="0" smtClean="0"/>
              <a:t>the</a:t>
            </a:r>
            <a:r>
              <a:rPr lang="en-US" dirty="0" smtClean="0"/>
              <a:t> North nearly as dangerous as </a:t>
            </a:r>
            <a:r>
              <a:rPr lang="en-US" b="1" i="1" dirty="0" smtClean="0"/>
              <a:t>the</a:t>
            </a:r>
          </a:p>
          <a:p>
            <a:r>
              <a:rPr lang="en-US" dirty="0" smtClean="0"/>
              <a:t> South, which he fled after being charged </a:t>
            </a:r>
          </a:p>
          <a:p>
            <a:r>
              <a:rPr lang="en-US" dirty="0" smtClean="0"/>
              <a:t>with murder. Now his benefactress wants </a:t>
            </a:r>
          </a:p>
          <a:p>
            <a:r>
              <a:rPr lang="en-US" dirty="0" smtClean="0"/>
              <a:t>him to assassinate </a:t>
            </a:r>
            <a:r>
              <a:rPr lang="en-US" dirty="0" err="1" smtClean="0"/>
              <a:t>Noreth</a:t>
            </a:r>
            <a:r>
              <a:rPr lang="en-US" dirty="0" smtClean="0"/>
              <a:t>, a young woman </a:t>
            </a:r>
          </a:p>
          <a:p>
            <a:r>
              <a:rPr lang="en-US" dirty="0" smtClean="0"/>
              <a:t>determined to claim </a:t>
            </a:r>
            <a:r>
              <a:rPr lang="en-US" b="1" i="1" dirty="0" smtClean="0"/>
              <a:t>the</a:t>
            </a:r>
            <a:r>
              <a:rPr lang="en-US" dirty="0" smtClean="0"/>
              <a:t> </a:t>
            </a:r>
            <a:r>
              <a:rPr lang="en-US" b="1" i="1" dirty="0" smtClean="0"/>
              <a:t>crown</a:t>
            </a:r>
            <a:r>
              <a:rPr lang="en-US" dirty="0" smtClean="0"/>
              <a:t> </a:t>
            </a:r>
            <a:r>
              <a:rPr lang="en-US" b="1" i="1" dirty="0" smtClean="0"/>
              <a:t>of</a:t>
            </a:r>
            <a:r>
              <a:rPr lang="en-US" dirty="0" smtClean="0"/>
              <a:t> </a:t>
            </a:r>
            <a:r>
              <a:rPr lang="en-US" b="1" i="1" dirty="0" err="1" smtClean="0"/>
              <a:t>Dalemark</a:t>
            </a:r>
            <a:endParaRPr lang="en-US" b="1" i="1" dirty="0" smtClean="0"/>
          </a:p>
          <a:p>
            <a:r>
              <a:rPr lang="en-US" dirty="0" smtClean="0"/>
              <a:t> and reunite </a:t>
            </a:r>
            <a:r>
              <a:rPr lang="en-US" b="1" i="1" dirty="0" smtClean="0"/>
              <a:t>the</a:t>
            </a:r>
            <a:r>
              <a:rPr lang="en-US" dirty="0" smtClean="0"/>
              <a:t> country; but instead, </a:t>
            </a:r>
          </a:p>
          <a:p>
            <a:r>
              <a:rPr lang="en-US" dirty="0" smtClean="0"/>
              <a:t>Mitt befriends </a:t>
            </a:r>
            <a:r>
              <a:rPr lang="en-US" dirty="0" err="1" smtClean="0"/>
              <a:t>Noreth</a:t>
            </a:r>
            <a:r>
              <a:rPr lang="en-US" dirty="0" smtClean="0"/>
              <a:t> and joins her</a:t>
            </a:r>
          </a:p>
          <a:p>
            <a:r>
              <a:rPr lang="en-US" dirty="0" smtClean="0"/>
              <a:t> supporters. </a:t>
            </a:r>
            <a:r>
              <a:rPr lang="en-US" dirty="0" err="1" smtClean="0"/>
              <a:t>Noreth</a:t>
            </a:r>
            <a:r>
              <a:rPr lang="en-US" dirty="0" smtClean="0"/>
              <a:t>, however, is not who </a:t>
            </a:r>
          </a:p>
          <a:p>
            <a:r>
              <a:rPr lang="en-US" dirty="0" smtClean="0"/>
              <a:t>she seems; 13-year-old </a:t>
            </a:r>
            <a:r>
              <a:rPr lang="en-US" dirty="0" err="1" smtClean="0"/>
              <a:t>Maewen</a:t>
            </a:r>
            <a:r>
              <a:rPr lang="en-US" dirty="0" smtClean="0"/>
              <a:t> Singer has</a:t>
            </a:r>
          </a:p>
          <a:p>
            <a:r>
              <a:rPr lang="en-US" dirty="0" smtClean="0"/>
              <a:t> been transported from present-day </a:t>
            </a:r>
          </a:p>
          <a:p>
            <a:r>
              <a:rPr lang="en-US" b="1" i="1" dirty="0" err="1" smtClean="0"/>
              <a:t>Dalemark</a:t>
            </a:r>
            <a:r>
              <a:rPr lang="en-US" dirty="0" smtClean="0"/>
              <a:t> back 200 years and now, as </a:t>
            </a:r>
            <a:r>
              <a:rPr lang="en-US" dirty="0" err="1" smtClean="0"/>
              <a:t>Noreth</a:t>
            </a:r>
            <a:r>
              <a:rPr lang="en-US" dirty="0" smtClean="0"/>
              <a:t>, is</a:t>
            </a:r>
          </a:p>
          <a:p>
            <a:r>
              <a:rPr lang="en-US" dirty="0" smtClean="0"/>
              <a:t> being stalked by unknown assassins. Treachery,</a:t>
            </a:r>
          </a:p>
          <a:p>
            <a:r>
              <a:rPr lang="en-US" dirty="0" smtClean="0"/>
              <a:t> mystery, humor, and magic abound in this intriguing, </a:t>
            </a:r>
          </a:p>
          <a:p>
            <a:r>
              <a:rPr lang="en-US" dirty="0" smtClean="0"/>
              <a:t>well-crafted fantasy. </a:t>
            </a: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316736"/>
          </a:xfrm>
        </p:spPr>
        <p:txBody>
          <a:bodyPr/>
          <a:lstStyle/>
          <a:p>
            <a:r>
              <a:rPr lang="en-US" b="1" i="1" u="sng" dirty="0" smtClean="0"/>
              <a:t>The</a:t>
            </a:r>
            <a:r>
              <a:rPr lang="en-US" u="sng" dirty="0" smtClean="0"/>
              <a:t> M</a:t>
            </a:r>
            <a:r>
              <a:rPr lang="en-US" b="1" i="1" u="sng" dirty="0" smtClean="0"/>
              <a:t>an</a:t>
            </a:r>
            <a:r>
              <a:rPr lang="en-US" u="sng" dirty="0" smtClean="0"/>
              <a:t> F</a:t>
            </a:r>
            <a:r>
              <a:rPr lang="en-US" b="1" i="1" u="sng" dirty="0" smtClean="0"/>
              <a:t>rom</a:t>
            </a:r>
            <a:r>
              <a:rPr lang="en-US" u="sng" dirty="0" smtClean="0"/>
              <a:t> </a:t>
            </a:r>
            <a:r>
              <a:rPr lang="en-US" b="1" i="1" u="sng" dirty="0" smtClean="0"/>
              <a:t>the</a:t>
            </a:r>
            <a:r>
              <a:rPr lang="en-US" u="sng" dirty="0" smtClean="0"/>
              <a:t> O</a:t>
            </a:r>
            <a:r>
              <a:rPr lang="en-US" b="1" i="1" u="sng" dirty="0" smtClean="0"/>
              <a:t>ther</a:t>
            </a:r>
            <a:r>
              <a:rPr lang="en-US" u="sng" dirty="0" smtClean="0"/>
              <a:t> S</a:t>
            </a:r>
            <a:r>
              <a:rPr lang="en-US" b="1" i="1" u="sng" dirty="0" smtClean="0"/>
              <a:t>ide. </a:t>
            </a:r>
            <a:r>
              <a:rPr lang="en-US" b="1" i="1" dirty="0" smtClean="0"/>
              <a:t>By </a:t>
            </a:r>
            <a:r>
              <a:rPr lang="en-US" i="1" dirty="0" smtClean="0"/>
              <a:t>Uri </a:t>
            </a:r>
            <a:r>
              <a:rPr lang="en-US" i="1" dirty="0" err="1" smtClean="0"/>
              <a:t>Orlev</a:t>
            </a:r>
            <a:r>
              <a:rPr lang="en-US" b="1" i="1" u="sng" dirty="0" smtClean="0"/>
              <a:t/>
            </a:r>
            <a:br>
              <a:rPr lang="en-US" b="1" i="1" u="sng" dirty="0" smtClean="0"/>
            </a:br>
            <a:endParaRPr lang="en-US" i="1" u="sng" dirty="0"/>
          </a:p>
        </p:txBody>
      </p:sp>
      <p:pic>
        <p:nvPicPr>
          <p:cNvPr id="19458" name="Picture 2"/>
          <p:cNvPicPr>
            <a:picLocks noGrp="1" noChangeAspect="1" noChangeArrowheads="1"/>
          </p:cNvPicPr>
          <p:nvPr>
            <p:ph idx="1"/>
          </p:nvPr>
        </p:nvPicPr>
        <p:blipFill>
          <a:blip r:embed="rId2" cstate="print"/>
          <a:srcRect/>
          <a:stretch>
            <a:fillRect/>
          </a:stretch>
        </p:blipFill>
        <p:spPr bwMode="auto">
          <a:xfrm>
            <a:off x="5334000" y="1752600"/>
            <a:ext cx="3040380" cy="4572000"/>
          </a:xfrm>
          <a:prstGeom prst="rect">
            <a:avLst/>
          </a:prstGeom>
          <a:noFill/>
          <a:ln w="9525">
            <a:noFill/>
            <a:miter lim="800000"/>
            <a:headEnd/>
            <a:tailEnd/>
          </a:ln>
        </p:spPr>
      </p:pic>
      <p:sp>
        <p:nvSpPr>
          <p:cNvPr id="5" name="Rectangle 4"/>
          <p:cNvSpPr/>
          <p:nvPr/>
        </p:nvSpPr>
        <p:spPr>
          <a:xfrm>
            <a:off x="762000" y="2667000"/>
            <a:ext cx="4572000" cy="1200329"/>
          </a:xfrm>
          <a:prstGeom prst="rect">
            <a:avLst/>
          </a:prstGeom>
        </p:spPr>
        <p:txBody>
          <a:bodyPr>
            <a:spAutoFit/>
          </a:bodyPr>
          <a:lstStyle/>
          <a:p>
            <a:r>
              <a:rPr lang="en-US" dirty="0" smtClean="0"/>
              <a:t>Living on </a:t>
            </a:r>
            <a:r>
              <a:rPr lang="en-US" b="1" i="1" dirty="0" smtClean="0"/>
              <a:t>the</a:t>
            </a:r>
            <a:r>
              <a:rPr lang="en-US" dirty="0" smtClean="0"/>
              <a:t> outskirts of </a:t>
            </a:r>
            <a:r>
              <a:rPr lang="en-US" b="1" i="1" dirty="0" smtClean="0"/>
              <a:t>the</a:t>
            </a:r>
            <a:r>
              <a:rPr lang="en-US" dirty="0" smtClean="0"/>
              <a:t> Warsaw Ghetto during World War II, fourteen-year-old </a:t>
            </a:r>
            <a:r>
              <a:rPr lang="en-US" dirty="0" err="1" smtClean="0"/>
              <a:t>Marek</a:t>
            </a:r>
            <a:r>
              <a:rPr lang="en-US" dirty="0" smtClean="0"/>
              <a:t> and his grandparents shelter a Jewish </a:t>
            </a:r>
            <a:r>
              <a:rPr lang="en-US" b="1" i="1" dirty="0" smtClean="0"/>
              <a:t>man</a:t>
            </a:r>
            <a:r>
              <a:rPr lang="en-US" dirty="0" smtClean="0"/>
              <a:t> in </a:t>
            </a:r>
            <a:r>
              <a:rPr lang="en-US" b="1" i="1" dirty="0" smtClean="0"/>
              <a:t>the</a:t>
            </a:r>
            <a:r>
              <a:rPr lang="en-US" dirty="0" smtClean="0"/>
              <a:t> days before </a:t>
            </a:r>
            <a:r>
              <a:rPr lang="en-US" b="1" i="1" dirty="0" smtClean="0"/>
              <a:t>the</a:t>
            </a:r>
            <a:r>
              <a:rPr lang="en-US" dirty="0" smtClean="0"/>
              <a:t> Jewish uprising.</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7772400" cy="1676400"/>
          </a:xfrm>
        </p:spPr>
        <p:txBody>
          <a:bodyPr/>
          <a:lstStyle/>
          <a:p>
            <a:r>
              <a:rPr lang="en-US" b="1" i="1" u="sng" dirty="0" smtClean="0"/>
              <a:t>The</a:t>
            </a:r>
            <a:r>
              <a:rPr lang="en-US" u="sng" dirty="0" smtClean="0"/>
              <a:t> </a:t>
            </a:r>
            <a:r>
              <a:rPr lang="en-US" b="1" i="1" u="sng" dirty="0" smtClean="0"/>
              <a:t>slave</a:t>
            </a:r>
            <a:r>
              <a:rPr lang="en-US" dirty="0" smtClean="0"/>
              <a:t>: a novel. </a:t>
            </a:r>
            <a:r>
              <a:rPr lang="en-US" i="1" dirty="0" smtClean="0"/>
              <a:t>By </a:t>
            </a:r>
            <a:r>
              <a:rPr lang="en-US" b="1" i="1" dirty="0" smtClean="0"/>
              <a:t>Isaac</a:t>
            </a:r>
            <a:r>
              <a:rPr lang="en-US" dirty="0" smtClean="0"/>
              <a:t> </a:t>
            </a:r>
            <a:r>
              <a:rPr lang="en-US" b="1" i="1" dirty="0" err="1" smtClean="0"/>
              <a:t>Bashevis</a:t>
            </a:r>
            <a:r>
              <a:rPr lang="en-US" dirty="0" smtClean="0"/>
              <a:t> </a:t>
            </a:r>
            <a:r>
              <a:rPr lang="en-US" b="1" i="1" dirty="0" smtClean="0"/>
              <a:t>Singer</a:t>
            </a:r>
            <a:endParaRPr lang="en-US" i="1" u="sng" dirty="0"/>
          </a:p>
        </p:txBody>
      </p:sp>
      <p:pic>
        <p:nvPicPr>
          <p:cNvPr id="20482" name="Picture 2"/>
          <p:cNvPicPr>
            <a:picLocks noGrp="1" noChangeAspect="1" noChangeArrowheads="1"/>
          </p:cNvPicPr>
          <p:nvPr>
            <p:ph idx="1"/>
          </p:nvPr>
        </p:nvPicPr>
        <p:blipFill>
          <a:blip r:embed="rId2" cstate="print"/>
          <a:srcRect/>
          <a:stretch>
            <a:fillRect/>
          </a:stretch>
        </p:blipFill>
        <p:spPr bwMode="auto">
          <a:xfrm>
            <a:off x="5715000" y="1828800"/>
            <a:ext cx="3158549" cy="4572000"/>
          </a:xfrm>
          <a:prstGeom prst="rect">
            <a:avLst/>
          </a:prstGeom>
          <a:noFill/>
          <a:ln w="9525">
            <a:noFill/>
            <a:miter lim="800000"/>
            <a:headEnd/>
            <a:tailEnd/>
          </a:ln>
        </p:spPr>
      </p:pic>
      <p:sp>
        <p:nvSpPr>
          <p:cNvPr id="5" name="Rectangle 4"/>
          <p:cNvSpPr/>
          <p:nvPr/>
        </p:nvSpPr>
        <p:spPr>
          <a:xfrm>
            <a:off x="838200" y="2819401"/>
            <a:ext cx="6019800" cy="923330"/>
          </a:xfrm>
          <a:prstGeom prst="rect">
            <a:avLst/>
          </a:prstGeom>
        </p:spPr>
        <p:txBody>
          <a:bodyPr wrap="square">
            <a:spAutoFit/>
          </a:bodyPr>
          <a:lstStyle/>
          <a:p>
            <a:r>
              <a:rPr lang="en-US" dirty="0" smtClean="0"/>
              <a:t>A Jewish </a:t>
            </a:r>
            <a:r>
              <a:rPr lang="en-US" b="1" i="1" dirty="0" smtClean="0"/>
              <a:t>slave</a:t>
            </a:r>
            <a:r>
              <a:rPr lang="en-US" dirty="0" smtClean="0"/>
              <a:t> living in seventeenth century </a:t>
            </a:r>
          </a:p>
          <a:p>
            <a:r>
              <a:rPr lang="en-US" dirty="0" smtClean="0"/>
              <a:t>Poland, wrestles with his conscience over his </a:t>
            </a:r>
          </a:p>
          <a:p>
            <a:r>
              <a:rPr lang="en-US" dirty="0" smtClean="0"/>
              <a:t>love for his barbarous master's daughter.</a:t>
            </a:r>
            <a:endParaRPr lang="en-US"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u="sng" dirty="0" err="1" smtClean="0"/>
              <a:t>Uglies</a:t>
            </a:r>
            <a:r>
              <a:rPr lang="en-US" b="1" i="1" u="sng" dirty="0" smtClean="0"/>
              <a:t>.</a:t>
            </a:r>
            <a:r>
              <a:rPr lang="en-US" b="1" i="1" dirty="0" smtClean="0"/>
              <a:t> By </a:t>
            </a:r>
            <a:r>
              <a:rPr lang="en-US" i="1" dirty="0" smtClean="0"/>
              <a:t>Scott </a:t>
            </a:r>
            <a:r>
              <a:rPr lang="en-US" i="1" dirty="0" err="1" smtClean="0"/>
              <a:t>Westerfeld</a:t>
            </a:r>
            <a:r>
              <a:rPr lang="en-US" b="1" i="1" u="sng" dirty="0" smtClean="0"/>
              <a:t/>
            </a:r>
            <a:br>
              <a:rPr lang="en-US" b="1" i="1" u="sng" dirty="0" smtClean="0"/>
            </a:br>
            <a:endParaRPr lang="en-US" i="1" u="sng" dirty="0"/>
          </a:p>
        </p:txBody>
      </p:sp>
      <p:pic>
        <p:nvPicPr>
          <p:cNvPr id="21507" name="Picture 3"/>
          <p:cNvPicPr>
            <a:picLocks noGrp="1" noChangeAspect="1" noChangeArrowheads="1"/>
          </p:cNvPicPr>
          <p:nvPr>
            <p:ph idx="1"/>
          </p:nvPr>
        </p:nvPicPr>
        <p:blipFill>
          <a:blip r:embed="rId2" cstate="print"/>
          <a:srcRect/>
          <a:stretch>
            <a:fillRect/>
          </a:stretch>
        </p:blipFill>
        <p:spPr bwMode="auto">
          <a:xfrm>
            <a:off x="6477000" y="1752600"/>
            <a:ext cx="1634335" cy="2819400"/>
          </a:xfrm>
          <a:prstGeom prst="rect">
            <a:avLst/>
          </a:prstGeom>
          <a:noFill/>
          <a:ln w="9525">
            <a:noFill/>
            <a:miter lim="800000"/>
            <a:headEnd/>
            <a:tailEnd/>
          </a:ln>
        </p:spPr>
      </p:pic>
      <p:sp>
        <p:nvSpPr>
          <p:cNvPr id="6" name="Rectangle 5"/>
          <p:cNvSpPr/>
          <p:nvPr/>
        </p:nvSpPr>
        <p:spPr>
          <a:xfrm>
            <a:off x="685800" y="2286000"/>
            <a:ext cx="6172200" cy="1754326"/>
          </a:xfrm>
          <a:prstGeom prst="rect">
            <a:avLst/>
          </a:prstGeom>
        </p:spPr>
        <p:txBody>
          <a:bodyPr wrap="square">
            <a:spAutoFit/>
          </a:bodyPr>
          <a:lstStyle/>
          <a:p>
            <a:r>
              <a:rPr lang="en-US" dirty="0" smtClean="0"/>
              <a:t>Playing on every teen’s passionate desire to look as good as everybody else, Scott </a:t>
            </a:r>
            <a:r>
              <a:rPr lang="en-US" dirty="0" err="1" smtClean="0"/>
              <a:t>Westerfeld</a:t>
            </a:r>
            <a:r>
              <a:rPr lang="en-US" smtClean="0"/>
              <a:t>  </a:t>
            </a:r>
            <a:r>
              <a:rPr lang="en-US" dirty="0" smtClean="0"/>
              <a:t>projects a</a:t>
            </a:r>
          </a:p>
          <a:p>
            <a:r>
              <a:rPr lang="en-US" dirty="0" smtClean="0"/>
              <a:t> future world in which a compulsory operation at sixteen </a:t>
            </a:r>
          </a:p>
          <a:p>
            <a:r>
              <a:rPr lang="en-US" dirty="0" smtClean="0"/>
              <a:t>wipes out physical differences and makes everyone pretty by conforming to an ideal standard of beauty. The "New </a:t>
            </a:r>
          </a:p>
          <a:p>
            <a:r>
              <a:rPr lang="en-US" dirty="0" smtClean="0"/>
              <a:t>Pretties" are then free to play and party,</a:t>
            </a:r>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316736"/>
          </a:xfrm>
        </p:spPr>
        <p:txBody>
          <a:bodyPr/>
          <a:lstStyle/>
          <a:p>
            <a:r>
              <a:rPr lang="en-US" b="1" i="1" u="sng" dirty="0" smtClean="0"/>
              <a:t>Twisted</a:t>
            </a:r>
            <a:r>
              <a:rPr lang="en-US" b="1" i="1" dirty="0" smtClean="0"/>
              <a:t>.  By </a:t>
            </a:r>
            <a:r>
              <a:rPr lang="en-US" b="1" dirty="0" smtClean="0"/>
              <a:t> </a:t>
            </a:r>
            <a:r>
              <a:rPr lang="en-US" i="1" dirty="0" smtClean="0"/>
              <a:t>Laurie </a:t>
            </a:r>
            <a:r>
              <a:rPr lang="en-US" i="1" dirty="0" err="1" smtClean="0"/>
              <a:t>Halse</a:t>
            </a:r>
            <a:r>
              <a:rPr lang="en-US" i="1" dirty="0" smtClean="0"/>
              <a:t> Anderson </a:t>
            </a:r>
            <a:r>
              <a:rPr lang="en-US" b="1" dirty="0" smtClean="0"/>
              <a:t/>
            </a:r>
            <a:br>
              <a:rPr lang="en-US" b="1" dirty="0" smtClean="0"/>
            </a:br>
            <a:endParaRPr lang="en-US" b="1" i="1" dirty="0"/>
          </a:p>
        </p:txBody>
      </p:sp>
      <p:pic>
        <p:nvPicPr>
          <p:cNvPr id="1028" name="Picture 4"/>
          <p:cNvPicPr>
            <a:picLocks noGrp="1" noChangeAspect="1" noChangeArrowheads="1"/>
          </p:cNvPicPr>
          <p:nvPr>
            <p:ph idx="1"/>
          </p:nvPr>
        </p:nvPicPr>
        <p:blipFill>
          <a:blip r:embed="rId3" cstate="print"/>
          <a:srcRect/>
          <a:stretch>
            <a:fillRect/>
          </a:stretch>
        </p:blipFill>
        <p:spPr bwMode="auto">
          <a:xfrm>
            <a:off x="5505450" y="1600200"/>
            <a:ext cx="2514600" cy="4800600"/>
          </a:xfrm>
          <a:prstGeom prst="rect">
            <a:avLst/>
          </a:prstGeom>
          <a:noFill/>
          <a:ln w="9525">
            <a:noFill/>
            <a:miter lim="800000"/>
            <a:headEnd/>
            <a:tailEnd/>
          </a:ln>
        </p:spPr>
      </p:pic>
      <p:sp>
        <p:nvSpPr>
          <p:cNvPr id="8" name="Rectangle 7"/>
          <p:cNvSpPr/>
          <p:nvPr/>
        </p:nvSpPr>
        <p:spPr>
          <a:xfrm>
            <a:off x="304800" y="2209800"/>
            <a:ext cx="5867400" cy="2031325"/>
          </a:xfrm>
          <a:prstGeom prst="rect">
            <a:avLst/>
          </a:prstGeom>
        </p:spPr>
        <p:txBody>
          <a:bodyPr wrap="square">
            <a:spAutoFit/>
          </a:bodyPr>
          <a:lstStyle/>
          <a:p>
            <a:r>
              <a:rPr lang="en-US" dirty="0" smtClean="0"/>
              <a:t>After finally getting noticed by someone other than</a:t>
            </a:r>
          </a:p>
          <a:p>
            <a:r>
              <a:rPr lang="en-US" dirty="0" smtClean="0"/>
              <a:t> school bullies and his ever-angry father, seventeen</a:t>
            </a:r>
          </a:p>
          <a:p>
            <a:r>
              <a:rPr lang="en-US" dirty="0" smtClean="0"/>
              <a:t>-year-old Tyler enjoys his tough new reputation and</a:t>
            </a:r>
          </a:p>
          <a:p>
            <a:r>
              <a:rPr lang="en-US" dirty="0" smtClean="0"/>
              <a:t> the attentions of a popular girl, but when life starts</a:t>
            </a:r>
          </a:p>
          <a:p>
            <a:r>
              <a:rPr lang="en-US" dirty="0" smtClean="0"/>
              <a:t> to go bad again, he must choose between</a:t>
            </a:r>
          </a:p>
          <a:p>
            <a:r>
              <a:rPr lang="en-US" dirty="0" smtClean="0"/>
              <a:t> transforming himself or giving in to his destructive thoughts.</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240536"/>
          </a:xfrm>
        </p:spPr>
        <p:txBody>
          <a:bodyPr/>
          <a:lstStyle/>
          <a:p>
            <a:r>
              <a:rPr lang="en-US" b="1" i="1" u="sng" dirty="0" err="1" smtClean="0"/>
              <a:t>Westmark</a:t>
            </a:r>
            <a:r>
              <a:rPr lang="en-US" b="1" i="1" dirty="0" smtClean="0"/>
              <a:t>.  By Lloyd Alexander</a:t>
            </a:r>
            <a:endParaRPr lang="en-US" i="1" u="sng"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5410200" y="1828800"/>
            <a:ext cx="3009900" cy="4419600"/>
          </a:xfrm>
          <a:prstGeom prst="rect">
            <a:avLst/>
          </a:prstGeom>
          <a:noFill/>
          <a:ln w="9525">
            <a:noFill/>
            <a:miter lim="800000"/>
            <a:headEnd/>
            <a:tailEnd/>
          </a:ln>
        </p:spPr>
      </p:pic>
      <p:sp>
        <p:nvSpPr>
          <p:cNvPr id="5" name="Rectangle 4"/>
          <p:cNvSpPr/>
          <p:nvPr/>
        </p:nvSpPr>
        <p:spPr>
          <a:xfrm>
            <a:off x="304800" y="2514601"/>
            <a:ext cx="6553200" cy="1754326"/>
          </a:xfrm>
          <a:prstGeom prst="rect">
            <a:avLst/>
          </a:prstGeom>
        </p:spPr>
        <p:txBody>
          <a:bodyPr wrap="square">
            <a:spAutoFit/>
          </a:bodyPr>
          <a:lstStyle/>
          <a:p>
            <a:r>
              <a:rPr lang="en-US" dirty="0" smtClean="0"/>
              <a:t>A boy fleeing from criminal charges falls in with</a:t>
            </a:r>
          </a:p>
          <a:p>
            <a:r>
              <a:rPr lang="en-US" dirty="0" smtClean="0"/>
              <a:t> a charlatan, his dwarf attendant, and an urchin </a:t>
            </a:r>
          </a:p>
          <a:p>
            <a:r>
              <a:rPr lang="en-US" dirty="0" smtClean="0"/>
              <a:t>girl, travels with them about the kingdom of </a:t>
            </a:r>
          </a:p>
          <a:p>
            <a:r>
              <a:rPr lang="en-US" b="1" i="1" dirty="0" err="1" smtClean="0"/>
              <a:t>Westmark</a:t>
            </a:r>
            <a:r>
              <a:rPr lang="en-US" dirty="0" smtClean="0"/>
              <a:t>, and ultimately arrives at the palace </a:t>
            </a:r>
          </a:p>
          <a:p>
            <a:r>
              <a:rPr lang="en-US" dirty="0" smtClean="0"/>
              <a:t>where the king is grieving over the loss of his </a:t>
            </a:r>
          </a:p>
          <a:p>
            <a:r>
              <a:rPr lang="en-US" dirty="0" smtClean="0"/>
              <a:t>daughter.</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469136"/>
          </a:xfrm>
        </p:spPr>
        <p:txBody>
          <a:bodyPr/>
          <a:lstStyle/>
          <a:p>
            <a:r>
              <a:rPr lang="en-US" b="1" i="1" u="sng" dirty="0" smtClean="0"/>
              <a:t>The</a:t>
            </a:r>
            <a:r>
              <a:rPr lang="en-US" u="sng" dirty="0" smtClean="0"/>
              <a:t> </a:t>
            </a:r>
            <a:r>
              <a:rPr lang="en-US" i="1" u="sng" dirty="0" smtClean="0"/>
              <a:t>E</a:t>
            </a:r>
            <a:r>
              <a:rPr lang="en-US" b="1" i="1" u="sng" dirty="0" smtClean="0"/>
              <a:t>xamination</a:t>
            </a:r>
            <a:r>
              <a:rPr lang="en-US" b="1" i="1" dirty="0" smtClean="0"/>
              <a:t>. By Malcolm </a:t>
            </a:r>
            <a:r>
              <a:rPr lang="en-US" b="1" i="1" dirty="0" err="1" smtClean="0"/>
              <a:t>Bosse</a:t>
            </a:r>
            <a:endParaRPr lang="en-US" i="1"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5638800" y="1752600"/>
            <a:ext cx="2936488" cy="4572000"/>
          </a:xfrm>
          <a:prstGeom prst="rect">
            <a:avLst/>
          </a:prstGeom>
          <a:noFill/>
          <a:ln w="9525">
            <a:solidFill>
              <a:schemeClr val="accent6">
                <a:lumMod val="50000"/>
              </a:schemeClr>
            </a:solidFill>
            <a:miter lim="800000"/>
            <a:headEnd/>
            <a:tailEnd/>
          </a:ln>
        </p:spPr>
      </p:pic>
      <p:sp>
        <p:nvSpPr>
          <p:cNvPr id="5" name="Rectangle 4"/>
          <p:cNvSpPr/>
          <p:nvPr/>
        </p:nvSpPr>
        <p:spPr>
          <a:xfrm>
            <a:off x="1143000" y="2362200"/>
            <a:ext cx="4572000" cy="1754326"/>
          </a:xfrm>
          <a:prstGeom prst="rect">
            <a:avLst/>
          </a:prstGeom>
        </p:spPr>
        <p:txBody>
          <a:bodyPr>
            <a:spAutoFit/>
          </a:bodyPr>
          <a:lstStyle/>
          <a:p>
            <a:r>
              <a:rPr lang="en-US" dirty="0" smtClean="0"/>
              <a:t>Fifteen-year-old Hong and his older brother Chen face famine, flood, pirates, and jealous rivals on their journey through fifteenth century China as Chen pursues his calling as a scholar and Hong becomes involved with a secret society known as </a:t>
            </a:r>
            <a:r>
              <a:rPr lang="en-US" b="1" i="1" dirty="0" smtClean="0"/>
              <a:t>the</a:t>
            </a:r>
            <a:r>
              <a:rPr lang="en-US" dirty="0" smtClean="0"/>
              <a:t> White Lotus.</a:t>
            </a:r>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392936"/>
          </a:xfrm>
        </p:spPr>
        <p:txBody>
          <a:bodyPr/>
          <a:lstStyle/>
          <a:p>
            <a:r>
              <a:rPr lang="en-US" b="1" i="1" u="sng" dirty="0" smtClean="0"/>
              <a:t>A</a:t>
            </a:r>
            <a:r>
              <a:rPr lang="en-US" u="sng" dirty="0" smtClean="0"/>
              <a:t> T</a:t>
            </a:r>
            <a:r>
              <a:rPr lang="en-US" b="1" i="1" u="sng" dirty="0" smtClean="0"/>
              <a:t>ale</a:t>
            </a:r>
            <a:r>
              <a:rPr lang="en-US" u="sng" dirty="0" smtClean="0"/>
              <a:t> </a:t>
            </a:r>
            <a:r>
              <a:rPr lang="en-US" b="1" i="1" u="sng" dirty="0" smtClean="0"/>
              <a:t>of</a:t>
            </a:r>
            <a:r>
              <a:rPr lang="en-US" u="sng" dirty="0" smtClean="0"/>
              <a:t> T</a:t>
            </a:r>
            <a:r>
              <a:rPr lang="en-US" b="1" i="1" u="sng" dirty="0" smtClean="0"/>
              <a:t>wo</a:t>
            </a:r>
            <a:r>
              <a:rPr lang="en-US" u="sng" dirty="0" smtClean="0"/>
              <a:t> C</a:t>
            </a:r>
            <a:r>
              <a:rPr lang="en-US" b="1" i="1" u="sng" dirty="0" smtClean="0"/>
              <a:t>ities</a:t>
            </a:r>
            <a:r>
              <a:rPr lang="en-US" b="1" i="1" dirty="0" smtClean="0"/>
              <a:t>. By Charles </a:t>
            </a:r>
            <a:r>
              <a:rPr lang="en-US" b="1" i="1" dirty="0" err="1" smtClean="0"/>
              <a:t>Dickins</a:t>
            </a:r>
            <a:r>
              <a:rPr lang="en-US" b="1" i="1" dirty="0" smtClean="0"/>
              <a:t>.</a:t>
            </a:r>
            <a:endParaRPr lang="en-US" b="1" i="1" u="sng"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5562600" y="1981200"/>
            <a:ext cx="3175000" cy="4572000"/>
          </a:xfrm>
          <a:prstGeom prst="rect">
            <a:avLst/>
          </a:prstGeom>
          <a:noFill/>
          <a:ln w="9525">
            <a:noFill/>
            <a:miter lim="800000"/>
            <a:headEnd/>
            <a:tailEnd/>
          </a:ln>
        </p:spPr>
      </p:pic>
      <p:sp>
        <p:nvSpPr>
          <p:cNvPr id="5" name="Rectangle 4"/>
          <p:cNvSpPr/>
          <p:nvPr/>
        </p:nvSpPr>
        <p:spPr>
          <a:xfrm>
            <a:off x="762000" y="2743200"/>
            <a:ext cx="4953000" cy="2308324"/>
          </a:xfrm>
          <a:prstGeom prst="rect">
            <a:avLst/>
          </a:prstGeom>
        </p:spPr>
        <p:txBody>
          <a:bodyPr wrap="square">
            <a:spAutoFit/>
          </a:bodyPr>
          <a:lstStyle/>
          <a:p>
            <a:r>
              <a:rPr lang="en-US" b="1" i="1" dirty="0" smtClean="0"/>
              <a:t>Two</a:t>
            </a:r>
            <a:r>
              <a:rPr lang="en-US" dirty="0" smtClean="0"/>
              <a:t> men who look alike love Lucie </a:t>
            </a:r>
            <a:r>
              <a:rPr lang="en-US" dirty="0" err="1" smtClean="0"/>
              <a:t>Manette</a:t>
            </a:r>
            <a:r>
              <a:rPr lang="en-US" dirty="0" smtClean="0"/>
              <a:t>, and during the French Revolution one </a:t>
            </a:r>
            <a:r>
              <a:rPr lang="en-US" b="1" i="1" dirty="0" smtClean="0"/>
              <a:t>of</a:t>
            </a:r>
            <a:r>
              <a:rPr lang="en-US" dirty="0" smtClean="0"/>
              <a:t> them goes to the guillotine in place </a:t>
            </a:r>
            <a:r>
              <a:rPr lang="en-US" b="1" i="1" dirty="0" smtClean="0"/>
              <a:t>of</a:t>
            </a:r>
            <a:r>
              <a:rPr lang="en-US" dirty="0" smtClean="0"/>
              <a:t> the other for </a:t>
            </a:r>
            <a:r>
              <a:rPr lang="en-US" dirty="0" err="1" smtClean="0"/>
              <a:t>Lucie's</a:t>
            </a:r>
            <a:r>
              <a:rPr lang="en-US" dirty="0" smtClean="0"/>
              <a:t> happiness.</a:t>
            </a:r>
          </a:p>
          <a:p>
            <a:endParaRPr lang="en-US" dirty="0" smtClean="0"/>
          </a:p>
          <a:p>
            <a:endParaRPr lang="en-US" dirty="0" smtClean="0"/>
          </a:p>
          <a:p>
            <a:r>
              <a:rPr lang="en-US" b="1" i="1" dirty="0" smtClean="0"/>
              <a:t>“It was the best of times, it was the worst of </a:t>
            </a:r>
          </a:p>
          <a:p>
            <a:r>
              <a:rPr lang="en-US" b="1" i="1" dirty="0" smtClean="0"/>
              <a:t>  times…”</a:t>
            </a:r>
            <a:endParaRPr lang="en-US" b="1" i="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idx="1"/>
          </p:nvPr>
        </p:nvSpPr>
        <p:spPr/>
        <p:txBody>
          <a:bodyPr/>
          <a:lstStyle/>
          <a:p>
            <a:r>
              <a:rPr lang="en-US" dirty="0" smtClean="0"/>
              <a:t>By George Orwell</a:t>
            </a:r>
            <a:endParaRPr lang="en-US" dirty="0"/>
          </a:p>
        </p:txBody>
      </p:sp>
      <p:sp>
        <p:nvSpPr>
          <p:cNvPr id="3" name="Title 2"/>
          <p:cNvSpPr>
            <a:spLocks noGrp="1"/>
          </p:cNvSpPr>
          <p:nvPr>
            <p:ph type="title"/>
          </p:nvPr>
        </p:nvSpPr>
        <p:spPr/>
        <p:txBody>
          <a:bodyPr/>
          <a:lstStyle/>
          <a:p>
            <a:r>
              <a:rPr lang="en-US" dirty="0" err="1" smtClean="0"/>
              <a:t>Ninteen</a:t>
            </a:r>
            <a:r>
              <a:rPr lang="en-US" dirty="0" smtClean="0"/>
              <a:t> Eighty-Four</a:t>
            </a:r>
            <a:endParaRPr lang="en-US" dirty="0"/>
          </a:p>
        </p:txBody>
      </p:sp>
      <p:pic>
        <p:nvPicPr>
          <p:cNvPr id="1026" name="Picture 2"/>
          <p:cNvPicPr>
            <a:picLocks noChangeAspect="1" noChangeArrowheads="1"/>
          </p:cNvPicPr>
          <p:nvPr/>
        </p:nvPicPr>
        <p:blipFill>
          <a:blip r:embed="rId2" cstate="print"/>
          <a:srcRect/>
          <a:stretch>
            <a:fillRect/>
          </a:stretch>
        </p:blipFill>
        <p:spPr bwMode="auto">
          <a:xfrm>
            <a:off x="609600" y="1645920"/>
            <a:ext cx="3429000" cy="5212080"/>
          </a:xfrm>
          <a:prstGeom prst="rect">
            <a:avLst/>
          </a:prstGeom>
          <a:noFill/>
          <a:ln w="9525">
            <a:noFill/>
            <a:miter lim="800000"/>
            <a:headEnd/>
            <a:tailEnd/>
          </a:ln>
        </p:spPr>
      </p:pic>
      <p:sp>
        <p:nvSpPr>
          <p:cNvPr id="5" name="Rectangle 4"/>
          <p:cNvSpPr/>
          <p:nvPr/>
        </p:nvSpPr>
        <p:spPr>
          <a:xfrm>
            <a:off x="4572000" y="2286000"/>
            <a:ext cx="4267200" cy="923330"/>
          </a:xfrm>
          <a:prstGeom prst="rect">
            <a:avLst/>
          </a:prstGeom>
        </p:spPr>
        <p:txBody>
          <a:bodyPr wrap="square">
            <a:spAutoFit/>
          </a:bodyPr>
          <a:lstStyle/>
          <a:p>
            <a:r>
              <a:rPr lang="en-US" dirty="0" smtClean="0"/>
              <a:t>Portrays life in a future time when a totalitarian government watches over all citizens and directs all activities.</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i="1" dirty="0" smtClean="0"/>
              <a:t>Among</a:t>
            </a:r>
            <a:r>
              <a:rPr lang="en-US" dirty="0" smtClean="0"/>
              <a:t> </a:t>
            </a:r>
            <a:r>
              <a:rPr lang="en-US" b="1" i="1" dirty="0" smtClean="0"/>
              <a:t>the</a:t>
            </a:r>
            <a:r>
              <a:rPr lang="en-US" dirty="0" smtClean="0"/>
              <a:t> </a:t>
            </a:r>
            <a:r>
              <a:rPr lang="en-US" b="1" i="1" dirty="0" smtClean="0"/>
              <a:t>hidden. By </a:t>
            </a:r>
            <a:r>
              <a:rPr lang="en-US" dirty="0" smtClean="0"/>
              <a:t>Margaret Peterson </a:t>
            </a:r>
            <a:r>
              <a:rPr lang="en-US" dirty="0" err="1" smtClean="0"/>
              <a:t>Haddix</a:t>
            </a:r>
            <a:endParaRPr lang="en-US" dirty="0"/>
          </a:p>
        </p:txBody>
      </p:sp>
      <p:pic>
        <p:nvPicPr>
          <p:cNvPr id="2050" name="Picture 2"/>
          <p:cNvPicPr>
            <a:picLocks noGrp="1" noChangeAspect="1" noChangeArrowheads="1"/>
          </p:cNvPicPr>
          <p:nvPr>
            <p:ph idx="1"/>
          </p:nvPr>
        </p:nvPicPr>
        <p:blipFill>
          <a:blip r:embed="rId2" cstate="print"/>
          <a:srcRect/>
          <a:stretch>
            <a:fillRect/>
          </a:stretch>
        </p:blipFill>
        <p:spPr bwMode="auto">
          <a:xfrm>
            <a:off x="5791200" y="1905000"/>
            <a:ext cx="3067050" cy="4524375"/>
          </a:xfrm>
          <a:prstGeom prst="rect">
            <a:avLst/>
          </a:prstGeom>
          <a:noFill/>
          <a:ln w="9525">
            <a:noFill/>
            <a:miter lim="800000"/>
            <a:headEnd/>
            <a:tailEnd/>
          </a:ln>
        </p:spPr>
      </p:pic>
      <p:sp>
        <p:nvSpPr>
          <p:cNvPr id="5" name="Rectangle 4"/>
          <p:cNvSpPr/>
          <p:nvPr/>
        </p:nvSpPr>
        <p:spPr>
          <a:xfrm>
            <a:off x="990600" y="2590800"/>
            <a:ext cx="4572000" cy="1477328"/>
          </a:xfrm>
          <a:prstGeom prst="rect">
            <a:avLst/>
          </a:prstGeom>
        </p:spPr>
        <p:txBody>
          <a:bodyPr>
            <a:spAutoFit/>
          </a:bodyPr>
          <a:lstStyle/>
          <a:p>
            <a:r>
              <a:rPr lang="en-US" dirty="0" smtClean="0"/>
              <a:t>A government decree allows each family only two children. For Luke, a third child, this has meant a lifetime of hiding. But could a stray glimpse of a child hiding in </a:t>
            </a:r>
            <a:r>
              <a:rPr lang="en-US" b="1" i="1" dirty="0" smtClean="0"/>
              <a:t>the</a:t>
            </a:r>
            <a:r>
              <a:rPr lang="en-US" dirty="0" smtClean="0"/>
              <a:t> house across </a:t>
            </a:r>
            <a:r>
              <a:rPr lang="en-US" b="1" i="1" dirty="0" smtClean="0"/>
              <a:t>the</a:t>
            </a:r>
            <a:r>
              <a:rPr lang="en-US" dirty="0" smtClean="0"/>
              <a:t> way lead to freedom?.</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240536"/>
          </a:xfrm>
        </p:spPr>
        <p:txBody>
          <a:bodyPr/>
          <a:lstStyle/>
          <a:p>
            <a:r>
              <a:rPr lang="en-US" b="1" i="1" u="sng" dirty="0" smtClean="0"/>
              <a:t>Balzac</a:t>
            </a:r>
            <a:r>
              <a:rPr lang="en-US" u="sng" dirty="0" smtClean="0"/>
              <a:t> and </a:t>
            </a:r>
            <a:r>
              <a:rPr lang="en-US" b="1" i="1" u="sng" dirty="0" smtClean="0"/>
              <a:t>the</a:t>
            </a:r>
            <a:r>
              <a:rPr lang="en-US" u="sng" dirty="0" smtClean="0"/>
              <a:t> </a:t>
            </a:r>
            <a:r>
              <a:rPr lang="en-US" sz="3200" b="1" i="1" u="sng" dirty="0" smtClean="0"/>
              <a:t>little</a:t>
            </a:r>
            <a:r>
              <a:rPr lang="en-US" u="sng" dirty="0" smtClean="0"/>
              <a:t> </a:t>
            </a:r>
            <a:r>
              <a:rPr lang="en-US" b="1" i="1" u="sng" dirty="0" smtClean="0"/>
              <a:t>Chinese</a:t>
            </a:r>
            <a:r>
              <a:rPr lang="en-US" u="sng" dirty="0" smtClean="0"/>
              <a:t> </a:t>
            </a:r>
            <a:r>
              <a:rPr lang="en-US" b="1" i="1" u="sng" dirty="0" smtClean="0"/>
              <a:t>seamstress</a:t>
            </a:r>
            <a:r>
              <a:rPr lang="en-US" b="1" i="1" dirty="0" smtClean="0"/>
              <a:t>. By </a:t>
            </a:r>
            <a:r>
              <a:rPr lang="en-US" dirty="0" smtClean="0"/>
              <a:t>Dai </a:t>
            </a:r>
            <a:r>
              <a:rPr lang="en-US" dirty="0" err="1" smtClean="0"/>
              <a:t>Sijie</a:t>
            </a:r>
            <a:r>
              <a:rPr lang="en-US" dirty="0" smtClean="0"/>
              <a:t> </a:t>
            </a:r>
            <a:endParaRPr lang="en-US" dirty="0"/>
          </a:p>
        </p:txBody>
      </p:sp>
      <p:pic>
        <p:nvPicPr>
          <p:cNvPr id="3074" name="Picture 2"/>
          <p:cNvPicPr>
            <a:picLocks noGrp="1" noChangeAspect="1" noChangeArrowheads="1"/>
          </p:cNvPicPr>
          <p:nvPr>
            <p:ph idx="1"/>
          </p:nvPr>
        </p:nvPicPr>
        <p:blipFill>
          <a:blip r:embed="rId2" cstate="print"/>
          <a:srcRect/>
          <a:stretch>
            <a:fillRect/>
          </a:stretch>
        </p:blipFill>
        <p:spPr bwMode="auto">
          <a:xfrm>
            <a:off x="6172200" y="2207569"/>
            <a:ext cx="2667000" cy="4650431"/>
          </a:xfrm>
          <a:prstGeom prst="rect">
            <a:avLst/>
          </a:prstGeom>
          <a:noFill/>
          <a:ln w="9525">
            <a:noFill/>
            <a:miter lim="800000"/>
            <a:headEnd/>
            <a:tailEnd/>
          </a:ln>
        </p:spPr>
      </p:pic>
      <p:sp>
        <p:nvSpPr>
          <p:cNvPr id="5" name="Rectangle 4"/>
          <p:cNvSpPr/>
          <p:nvPr/>
        </p:nvSpPr>
        <p:spPr>
          <a:xfrm>
            <a:off x="685800" y="2590799"/>
            <a:ext cx="4724400" cy="1754326"/>
          </a:xfrm>
          <a:prstGeom prst="rect">
            <a:avLst/>
          </a:prstGeom>
        </p:spPr>
        <p:txBody>
          <a:bodyPr wrap="square">
            <a:spAutoFit/>
          </a:bodyPr>
          <a:lstStyle/>
          <a:p>
            <a:r>
              <a:rPr lang="en-US" dirty="0" smtClean="0"/>
              <a:t>During </a:t>
            </a:r>
            <a:r>
              <a:rPr lang="en-US" b="1" i="1" dirty="0" smtClean="0"/>
              <a:t>the</a:t>
            </a:r>
            <a:r>
              <a:rPr lang="en-US" dirty="0" smtClean="0"/>
              <a:t> </a:t>
            </a:r>
            <a:r>
              <a:rPr lang="en-US" b="1" i="1" dirty="0" smtClean="0"/>
              <a:t>Chinese</a:t>
            </a:r>
            <a:r>
              <a:rPr lang="en-US" dirty="0" smtClean="0"/>
              <a:t> Cultural Revolution, two boys are sent to </a:t>
            </a:r>
            <a:r>
              <a:rPr lang="en-US" b="1" i="1" dirty="0" smtClean="0"/>
              <a:t>the</a:t>
            </a:r>
            <a:r>
              <a:rPr lang="en-US" dirty="0" smtClean="0"/>
              <a:t> country for reeducation, where their lives take an unexpected turn when they meet </a:t>
            </a:r>
            <a:r>
              <a:rPr lang="en-US" b="1" i="1" dirty="0" smtClean="0"/>
              <a:t>the</a:t>
            </a:r>
            <a:r>
              <a:rPr lang="en-US" dirty="0" smtClean="0"/>
              <a:t> beautiful daughter of a local tailor and stumble upon a forbidden stash of Western literature.</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240536"/>
          </a:xfrm>
        </p:spPr>
        <p:txBody>
          <a:bodyPr/>
          <a:lstStyle/>
          <a:p>
            <a:r>
              <a:rPr lang="en-US" b="1" i="1" dirty="0" smtClean="0"/>
              <a:t>Beyond</a:t>
            </a:r>
            <a:r>
              <a:rPr lang="en-US" dirty="0" smtClean="0"/>
              <a:t> </a:t>
            </a:r>
            <a:r>
              <a:rPr lang="en-US" b="1" i="1" dirty="0" smtClean="0"/>
              <a:t>the</a:t>
            </a:r>
            <a:r>
              <a:rPr lang="en-US" dirty="0" smtClean="0"/>
              <a:t> </a:t>
            </a:r>
            <a:r>
              <a:rPr lang="en-US" b="1" i="1" dirty="0" smtClean="0"/>
              <a:t>burning</a:t>
            </a:r>
            <a:r>
              <a:rPr lang="en-US" dirty="0" smtClean="0"/>
              <a:t> </a:t>
            </a:r>
            <a:r>
              <a:rPr lang="en-US" b="1" i="1" dirty="0" smtClean="0"/>
              <a:t>time. </a:t>
            </a:r>
            <a:br>
              <a:rPr lang="en-US" b="1" i="1" dirty="0" smtClean="0"/>
            </a:br>
            <a:r>
              <a:rPr lang="en-US" b="1" i="1" dirty="0" smtClean="0"/>
              <a:t>  By </a:t>
            </a:r>
            <a:r>
              <a:rPr lang="en-US" sz="3600" b="1" i="1" dirty="0" smtClean="0"/>
              <a:t> </a:t>
            </a:r>
            <a:r>
              <a:rPr lang="en-US" dirty="0" smtClean="0"/>
              <a:t>Kathryn </a:t>
            </a:r>
            <a:r>
              <a:rPr lang="en-US" dirty="0" err="1" smtClean="0"/>
              <a:t>Lasky</a:t>
            </a:r>
            <a:endParaRPr lang="en-US" dirty="0"/>
          </a:p>
        </p:txBody>
      </p:sp>
      <p:pic>
        <p:nvPicPr>
          <p:cNvPr id="4098" name="Picture 2"/>
          <p:cNvPicPr>
            <a:picLocks noGrp="1" noChangeAspect="1" noChangeArrowheads="1"/>
          </p:cNvPicPr>
          <p:nvPr>
            <p:ph idx="1"/>
          </p:nvPr>
        </p:nvPicPr>
        <p:blipFill>
          <a:blip r:embed="rId2" cstate="print"/>
          <a:srcRect/>
          <a:stretch>
            <a:fillRect/>
          </a:stretch>
        </p:blipFill>
        <p:spPr bwMode="auto">
          <a:xfrm>
            <a:off x="6324600" y="2057400"/>
            <a:ext cx="2327963" cy="3536147"/>
          </a:xfrm>
          <a:prstGeom prst="rect">
            <a:avLst/>
          </a:prstGeom>
          <a:noFill/>
          <a:ln w="9525">
            <a:noFill/>
            <a:miter lim="800000"/>
            <a:headEnd/>
            <a:tailEnd/>
          </a:ln>
        </p:spPr>
      </p:pic>
      <p:sp>
        <p:nvSpPr>
          <p:cNvPr id="5" name="Rectangle 4"/>
          <p:cNvSpPr/>
          <p:nvPr/>
        </p:nvSpPr>
        <p:spPr>
          <a:xfrm>
            <a:off x="533400" y="2209800"/>
            <a:ext cx="6096000" cy="923330"/>
          </a:xfrm>
          <a:prstGeom prst="rect">
            <a:avLst/>
          </a:prstGeom>
        </p:spPr>
        <p:txBody>
          <a:bodyPr wrap="square">
            <a:spAutoFit/>
          </a:bodyPr>
          <a:lstStyle/>
          <a:p>
            <a:r>
              <a:rPr lang="en-US" dirty="0" smtClean="0"/>
              <a:t>When, in </a:t>
            </a:r>
            <a:r>
              <a:rPr lang="en-US" b="1" i="1" dirty="0" smtClean="0"/>
              <a:t>the</a:t>
            </a:r>
            <a:r>
              <a:rPr lang="en-US" dirty="0" smtClean="0"/>
              <a:t> winter of 1691, accusations of witchcraft </a:t>
            </a:r>
          </a:p>
          <a:p>
            <a:r>
              <a:rPr lang="en-US" dirty="0" smtClean="0"/>
              <a:t>surface in her small New England village, twelve-year-old </a:t>
            </a:r>
          </a:p>
          <a:p>
            <a:r>
              <a:rPr lang="en-US" dirty="0" smtClean="0"/>
              <a:t>Mary Chase fights to save her mother from execution.</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164336"/>
          </a:xfrm>
        </p:spPr>
        <p:txBody>
          <a:bodyPr/>
          <a:lstStyle/>
          <a:p>
            <a:r>
              <a:rPr lang="en-US" b="1" u="sng" dirty="0" smtClean="0">
                <a:latin typeface="Bradley Hand ITC" pitchFamily="66" charset="0"/>
              </a:rPr>
              <a:t>If not now, when</a:t>
            </a:r>
            <a:r>
              <a:rPr lang="en-US" b="1" dirty="0" smtClean="0">
                <a:latin typeface="Bradley Hand ITC" pitchFamily="66" charset="0"/>
              </a:rPr>
              <a:t>? By Primo Levi</a:t>
            </a:r>
            <a:endParaRPr lang="en-US" b="1" dirty="0">
              <a:latin typeface="Bradley Hand ITC" pitchFamily="66" charset="0"/>
            </a:endParaRPr>
          </a:p>
        </p:txBody>
      </p:sp>
      <p:pic>
        <p:nvPicPr>
          <p:cNvPr id="8194" name="Picture 2"/>
          <p:cNvPicPr>
            <a:picLocks noGrp="1" noChangeAspect="1" noChangeArrowheads="1"/>
          </p:cNvPicPr>
          <p:nvPr>
            <p:ph idx="1"/>
          </p:nvPr>
        </p:nvPicPr>
        <p:blipFill>
          <a:blip r:embed="rId2" cstate="print"/>
          <a:srcRect/>
          <a:stretch>
            <a:fillRect/>
          </a:stretch>
        </p:blipFill>
        <p:spPr bwMode="auto">
          <a:xfrm>
            <a:off x="4952700" y="1589829"/>
            <a:ext cx="3429300" cy="5154096"/>
          </a:xfrm>
          <a:prstGeom prst="rect">
            <a:avLst/>
          </a:prstGeom>
          <a:noFill/>
          <a:ln w="9525">
            <a:noFill/>
            <a:miter lim="800000"/>
            <a:headEnd/>
            <a:tailEnd/>
          </a:ln>
        </p:spPr>
      </p:pic>
      <p:sp>
        <p:nvSpPr>
          <p:cNvPr id="5" name="Rectangle 4"/>
          <p:cNvSpPr/>
          <p:nvPr/>
        </p:nvSpPr>
        <p:spPr>
          <a:xfrm>
            <a:off x="457200" y="1295400"/>
            <a:ext cx="4572000" cy="923330"/>
          </a:xfrm>
          <a:prstGeom prst="rect">
            <a:avLst/>
          </a:prstGeom>
        </p:spPr>
        <p:txBody>
          <a:bodyPr wrap="square">
            <a:spAutoFit/>
          </a:bodyPr>
          <a:lstStyle/>
          <a:p>
            <a:r>
              <a:rPr lang="en-US" dirty="0" smtClean="0"/>
              <a:t>From 1943 to 1945, a band of Jewish</a:t>
            </a:r>
          </a:p>
          <a:p>
            <a:r>
              <a:rPr lang="en-US" dirty="0" smtClean="0"/>
              <a:t> partisans engages in guerilla warfare</a:t>
            </a:r>
          </a:p>
          <a:p>
            <a:r>
              <a:rPr lang="en-US" dirty="0" smtClean="0"/>
              <a:t> against the Germans in eastern Europe.</a:t>
            </a:r>
            <a:endParaRPr lang="en-US" dirty="0"/>
          </a:p>
        </p:txBody>
      </p:sp>
      <p:sp>
        <p:nvSpPr>
          <p:cNvPr id="6" name="Rectangle 5"/>
          <p:cNvSpPr/>
          <p:nvPr/>
        </p:nvSpPr>
        <p:spPr>
          <a:xfrm>
            <a:off x="381000" y="2362200"/>
            <a:ext cx="6477000" cy="3693319"/>
          </a:xfrm>
          <a:prstGeom prst="rect">
            <a:avLst/>
          </a:prstGeom>
        </p:spPr>
        <p:txBody>
          <a:bodyPr wrap="square">
            <a:spAutoFit/>
          </a:bodyPr>
          <a:lstStyle/>
          <a:p>
            <a:r>
              <a:rPr lang="en-US" dirty="0" smtClean="0"/>
              <a:t>Primo Levi was among the greatest witnesses</a:t>
            </a:r>
          </a:p>
          <a:p>
            <a:r>
              <a:rPr lang="en-US" dirty="0" smtClean="0"/>
              <a:t> to twentieth-century atrocity. In this gripping</a:t>
            </a:r>
          </a:p>
          <a:p>
            <a:r>
              <a:rPr lang="en-US" dirty="0" smtClean="0"/>
              <a:t> novel, based on a true story, he reveals the </a:t>
            </a:r>
          </a:p>
          <a:p>
            <a:r>
              <a:rPr lang="en-US" dirty="0" smtClean="0"/>
              <a:t>extraordinary lives of the Russian, Polish and </a:t>
            </a:r>
          </a:p>
          <a:p>
            <a:r>
              <a:rPr lang="en-US" dirty="0" smtClean="0"/>
              <a:t>Jewish partisans trapped behind enemy lines </a:t>
            </a:r>
          </a:p>
          <a:p>
            <a:r>
              <a:rPr lang="en-US" dirty="0" smtClean="0"/>
              <a:t>during the Second World War. Wracked by fear,</a:t>
            </a:r>
          </a:p>
          <a:p>
            <a:r>
              <a:rPr lang="en-US" dirty="0" smtClean="0"/>
              <a:t> hunger and fierce rivalries, they link up, fall </a:t>
            </a:r>
          </a:p>
          <a:p>
            <a:r>
              <a:rPr lang="en-US" dirty="0" smtClean="0"/>
              <a:t>apart, struggle to stay alive and to sabotage </a:t>
            </a:r>
          </a:p>
          <a:p>
            <a:r>
              <a:rPr lang="en-US" dirty="0" smtClean="0"/>
              <a:t>the efforts of the all-powerful German army.</a:t>
            </a:r>
          </a:p>
          <a:p>
            <a:r>
              <a:rPr lang="en-US" dirty="0" smtClean="0"/>
              <a:t> A compelling tale of action, resistance and epic</a:t>
            </a:r>
          </a:p>
          <a:p>
            <a:r>
              <a:rPr lang="en-US" dirty="0" smtClean="0"/>
              <a:t> adventure, it also reveals Levi's characteristic</a:t>
            </a:r>
          </a:p>
          <a:p>
            <a:r>
              <a:rPr lang="en-US" dirty="0" smtClean="0"/>
              <a:t> compassion and deep insight into the moral</a:t>
            </a:r>
          </a:p>
          <a:p>
            <a:r>
              <a:rPr lang="en-US" dirty="0" smtClean="0"/>
              <a:t> dilemmas of total war.</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1469136"/>
          </a:xfrm>
        </p:spPr>
        <p:txBody>
          <a:bodyPr/>
          <a:lstStyle/>
          <a:p>
            <a:r>
              <a:rPr lang="en-US" b="1" i="1" u="sng" dirty="0" smtClean="0"/>
              <a:t>Incantation.</a:t>
            </a:r>
            <a:r>
              <a:rPr lang="en-US" b="1" i="1" dirty="0" smtClean="0"/>
              <a:t> By </a:t>
            </a:r>
            <a:r>
              <a:rPr lang="en-US" dirty="0" smtClean="0"/>
              <a:t>Alice  Hoffman</a:t>
            </a:r>
            <a:endParaRPr lang="en-US" u="sng" dirty="0"/>
          </a:p>
        </p:txBody>
      </p:sp>
      <p:pic>
        <p:nvPicPr>
          <p:cNvPr id="9218" name="Picture 2"/>
          <p:cNvPicPr>
            <a:picLocks noGrp="1" noChangeAspect="1" noChangeArrowheads="1"/>
          </p:cNvPicPr>
          <p:nvPr>
            <p:ph idx="1"/>
          </p:nvPr>
        </p:nvPicPr>
        <p:blipFill>
          <a:blip r:embed="rId2" cstate="print"/>
          <a:srcRect/>
          <a:stretch>
            <a:fillRect/>
          </a:stretch>
        </p:blipFill>
        <p:spPr bwMode="auto">
          <a:xfrm>
            <a:off x="5638800" y="1193800"/>
            <a:ext cx="3124200" cy="5207000"/>
          </a:xfrm>
          <a:prstGeom prst="rect">
            <a:avLst/>
          </a:prstGeom>
          <a:noFill/>
          <a:ln w="9525">
            <a:noFill/>
            <a:miter lim="800000"/>
            <a:headEnd/>
            <a:tailEnd/>
          </a:ln>
        </p:spPr>
      </p:pic>
      <p:sp>
        <p:nvSpPr>
          <p:cNvPr id="5" name="Rectangle 4"/>
          <p:cNvSpPr/>
          <p:nvPr/>
        </p:nvSpPr>
        <p:spPr>
          <a:xfrm>
            <a:off x="685800" y="2667000"/>
            <a:ext cx="4572000" cy="1477328"/>
          </a:xfrm>
          <a:prstGeom prst="rect">
            <a:avLst/>
          </a:prstGeom>
        </p:spPr>
        <p:txBody>
          <a:bodyPr>
            <a:spAutoFit/>
          </a:bodyPr>
          <a:lstStyle/>
          <a:p>
            <a:r>
              <a:rPr lang="en-US" dirty="0" smtClean="0"/>
              <a:t>During the Spanish Inquisition, sixteen-year-old  </a:t>
            </a:r>
            <a:r>
              <a:rPr lang="en-US" dirty="0" err="1" smtClean="0"/>
              <a:t>Estrella</a:t>
            </a:r>
            <a:r>
              <a:rPr lang="en-US" dirty="0" smtClean="0"/>
              <a:t>, brought up a Catholic, discovers her family's true Jewish identity, and when their secret is betrayed by </a:t>
            </a:r>
            <a:r>
              <a:rPr lang="en-US" dirty="0" err="1" smtClean="0"/>
              <a:t>Estrella's</a:t>
            </a:r>
            <a:r>
              <a:rPr lang="en-US" dirty="0" smtClean="0"/>
              <a:t> best friend, the consequences are tragic.</a:t>
            </a:r>
            <a:endParaRPr 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767</TotalTime>
  <Words>1818</Words>
  <Application>Microsoft Office PowerPoint</Application>
  <PresentationFormat>On-screen Show (4:3)</PresentationFormat>
  <Paragraphs>151</Paragraphs>
  <Slides>29</Slides>
  <Notes>2</Notes>
  <HiddenSlides>0</HiddenSlides>
  <MMClips>0</MMClips>
  <ScaleCrop>false</ScaleCrop>
  <HeadingPairs>
    <vt:vector size="4" baseType="variant">
      <vt:variant>
        <vt:lpstr>Theme</vt:lpstr>
      </vt:variant>
      <vt:variant>
        <vt:i4>1</vt:i4>
      </vt:variant>
      <vt:variant>
        <vt:lpstr>Slide Titles</vt:lpstr>
      </vt:variant>
      <vt:variant>
        <vt:i4>29</vt:i4>
      </vt:variant>
    </vt:vector>
  </HeadingPairs>
  <TitlesOfParts>
    <vt:vector size="30" baseType="lpstr">
      <vt:lpstr>Metro</vt:lpstr>
      <vt:lpstr>DEMOCRATS AND DICTATORS</vt:lpstr>
      <vt:lpstr>The Hunted. By Peter Carter</vt:lpstr>
      <vt:lpstr>A Tale of Two Cities. By Charles Dickins.</vt:lpstr>
      <vt:lpstr>Ninteen Eighty-Four</vt:lpstr>
      <vt:lpstr>Among the hidden. By Margaret Peterson Haddix</vt:lpstr>
      <vt:lpstr>Balzac and the little Chinese seamstress. By Dai Sijie </vt:lpstr>
      <vt:lpstr>Beyond the burning time.    By  Kathryn Lasky</vt:lpstr>
      <vt:lpstr>If not now, when? By Primo Levi</vt:lpstr>
      <vt:lpstr>Incantation. By Alice  Hoffman</vt:lpstr>
      <vt:lpstr>Mila 18. By Leon Uris</vt:lpstr>
      <vt:lpstr>Nation.  By Terry Pratchett</vt:lpstr>
      <vt:lpstr>.One Day in the Life of Ivan Denisovitch.  By Aleksandr Solzhenitsyn</vt:lpstr>
      <vt:lpstr>Out of many waters. By Jacqueline Greene  </vt:lpstr>
      <vt:lpstr>Shabanu, daughter of the wind. By Suzanne Fisher  Staples </vt:lpstr>
      <vt:lpstr>Taste of salt: a story of modern Haiti. By Frances Temple</vt:lpstr>
      <vt:lpstr>The beacon at Alexandria.By Gillian Bradshaw </vt:lpstr>
      <vt:lpstr>The boy who dared.  By Susan Campbell Bartoletti</vt:lpstr>
      <vt:lpstr>The Chocolate War: a novel By Robert Cormier </vt:lpstr>
      <vt:lpstr>The Virginia Exiles. By Elizabeth Gray Vining</vt:lpstr>
      <vt:lpstr>Brave new world. By Aldous Huxley</vt:lpstr>
      <vt:lpstr>Forgotten fire. By Adam Bagdasarian</vt:lpstr>
      <vt:lpstr>Forbidden City: a novel.  By William Bell </vt:lpstr>
      <vt:lpstr>The crown of Dalemark. By Diana Wynne Jones</vt:lpstr>
      <vt:lpstr>The Man From the Other Side. By Uri Orlev </vt:lpstr>
      <vt:lpstr>The slave: a novel. By Isaac Bashevis Singer</vt:lpstr>
      <vt:lpstr>Uglies. By Scott Westerfeld </vt:lpstr>
      <vt:lpstr>Twisted.  By  Laurie Halse Anderson  </vt:lpstr>
      <vt:lpstr>Westmark.  By Lloyd Alexander</vt:lpstr>
      <vt:lpstr>The Examination. By Malcolm Bosse</vt:lpstr>
    </vt:vector>
  </TitlesOfParts>
  <Company>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DEMOCRATS AND DICTATORS</dc:title>
  <dc:creator>wgabay</dc:creator>
  <cp:lastModifiedBy>wgabay</cp:lastModifiedBy>
  <cp:revision>73</cp:revision>
  <dcterms:created xsi:type="dcterms:W3CDTF">2009-10-12T14:23:09Z</dcterms:created>
  <dcterms:modified xsi:type="dcterms:W3CDTF">2010-04-13T19:23:33Z</dcterms:modified>
</cp:coreProperties>
</file>