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8"/>
  </p:notesMasterIdLst>
  <p:sldIdLst>
    <p:sldId id="256" r:id="rId2"/>
    <p:sldId id="266" r:id="rId3"/>
    <p:sldId id="268" r:id="rId4"/>
    <p:sldId id="271" r:id="rId5"/>
    <p:sldId id="272" r:id="rId6"/>
    <p:sldId id="273" r:id="rId7"/>
    <p:sldId id="274" r:id="rId8"/>
    <p:sldId id="275" r:id="rId9"/>
    <p:sldId id="257" r:id="rId10"/>
    <p:sldId id="258" r:id="rId11"/>
    <p:sldId id="259" r:id="rId12"/>
    <p:sldId id="261" r:id="rId13"/>
    <p:sldId id="262" r:id="rId14"/>
    <p:sldId id="263" r:id="rId15"/>
    <p:sldId id="264" r:id="rId16"/>
    <p:sldId id="265" r:id="rId1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80" d="100"/>
          <a:sy n="80" d="100"/>
        </p:scale>
        <p:origin x="-78" y="144"/>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32DF2B7-CB35-4E11-86AD-1CEEC2A1D8D7}" type="datetimeFigureOut">
              <a:rPr lang="en-US" smtClean="0"/>
              <a:pPr/>
              <a:t>4/14/2010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0366B7A-94EE-4B72-811E-55705FA9BA67}"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B0366B7A-94EE-4B72-811E-55705FA9BA67}" type="slidenum">
              <a:rPr lang="en-US" smtClean="0"/>
              <a:pPr/>
              <a:t>14</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8" name="Title 7"/>
          <p:cNvSpPr>
            <a:spLocks noGrp="1"/>
          </p:cNvSpPr>
          <p:nvPr>
            <p:ph type="ctrTitle"/>
          </p:nvPr>
        </p:nvSpPr>
        <p:spPr>
          <a:xfrm>
            <a:off x="422030" y="1371600"/>
            <a:ext cx="8229600" cy="1828800"/>
          </a:xfrm>
        </p:spPr>
        <p:txBody>
          <a:bodyPr vert="horz" lIns="45720" tIns="0" rIns="45720" bIns="0" anchor="b">
            <a:normAutofit/>
            <a:scene3d>
              <a:camera prst="orthographicFront"/>
              <a:lightRig rig="soft" dir="t">
                <a:rot lat="0" lon="0" rev="17220000"/>
              </a:lightRig>
            </a:scene3d>
            <a:sp3d prstMaterial="softEdge">
              <a:bevelT w="38100" h="38100"/>
            </a:sp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en-US" smtClean="0"/>
              <a:t>Click to edit Master title style</a:t>
            </a:r>
            <a:endParaRPr kumimoji="0" lang="en-US"/>
          </a:p>
        </p:txBody>
      </p:sp>
      <p:sp>
        <p:nvSpPr>
          <p:cNvPr id="28" name="Date Placeholder 27"/>
          <p:cNvSpPr>
            <a:spLocks noGrp="1"/>
          </p:cNvSpPr>
          <p:nvPr>
            <p:ph type="dt" sz="half" idx="10"/>
          </p:nvPr>
        </p:nvSpPr>
        <p:spPr/>
        <p:txBody>
          <a:bodyPr/>
          <a:lstStyle/>
          <a:p>
            <a:fld id="{47DCAAC3-4951-4C7E-8E20-0D80A4A078B4}" type="datetimeFigureOut">
              <a:rPr lang="en-US" smtClean="0"/>
              <a:pPr/>
              <a:t>4/14/2010</a:t>
            </a:fld>
            <a:endParaRPr lang="en-US"/>
          </a:p>
        </p:txBody>
      </p:sp>
      <p:sp>
        <p:nvSpPr>
          <p:cNvPr id="17" name="Footer Placeholder 16"/>
          <p:cNvSpPr>
            <a:spLocks noGrp="1"/>
          </p:cNvSpPr>
          <p:nvPr>
            <p:ph type="ftr" sz="quarter" idx="11"/>
          </p:nvPr>
        </p:nvSpPr>
        <p:spPr/>
        <p:txBody>
          <a:bodyPr/>
          <a:lstStyle/>
          <a:p>
            <a:endParaRPr lang="en-US"/>
          </a:p>
        </p:txBody>
      </p:sp>
      <p:sp>
        <p:nvSpPr>
          <p:cNvPr id="29" name="Slide Number Placeholder 28"/>
          <p:cNvSpPr>
            <a:spLocks noGrp="1"/>
          </p:cNvSpPr>
          <p:nvPr>
            <p:ph type="sldNum" sz="quarter" idx="12"/>
          </p:nvPr>
        </p:nvSpPr>
        <p:spPr/>
        <p:txBody>
          <a:bodyPr/>
          <a:lstStyle/>
          <a:p>
            <a:fld id="{ABF6F5F6-36E3-4FDB-8B8E-C411AC73C385}" type="slidenum">
              <a:rPr lang="en-US" smtClean="0"/>
              <a:pPr/>
              <a:t>‹#›</a:t>
            </a:fld>
            <a:endParaRPr lang="en-US"/>
          </a:p>
        </p:txBody>
      </p:sp>
      <p:sp>
        <p:nvSpPr>
          <p:cNvPr id="9" name="Subtitle 8"/>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47DCAAC3-4951-4C7E-8E20-0D80A4A078B4}" type="datetimeFigureOut">
              <a:rPr lang="en-US" smtClean="0"/>
              <a:pPr/>
              <a:t>4/14/2010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BF6F5F6-36E3-4FDB-8B8E-C411AC73C385}"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47DCAAC3-4951-4C7E-8E20-0D80A4A078B4}" type="datetimeFigureOut">
              <a:rPr lang="en-US" smtClean="0"/>
              <a:pPr/>
              <a:t>4/14/2010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BF6F5F6-36E3-4FDB-8B8E-C411AC73C385}"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47DCAAC3-4951-4C7E-8E20-0D80A4A078B4}" type="datetimeFigureOut">
              <a:rPr lang="en-US" smtClean="0"/>
              <a:pPr/>
              <a:t>4/14/2010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BF6F5F6-36E3-4FDB-8B8E-C411AC73C385}"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3">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600200" y="609600"/>
            <a:ext cx="7086600" cy="1828800"/>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600200" y="2507786"/>
            <a:ext cx="7086600" cy="1509712"/>
          </a:xfrm>
        </p:spPr>
        <p:txBody>
          <a:bodyPr anchor="t"/>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47DCAAC3-4951-4C7E-8E20-0D80A4A078B4}" type="datetimeFigureOut">
              <a:rPr lang="en-US" smtClean="0"/>
              <a:pPr/>
              <a:t>4/14/2010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7924800" y="6416675"/>
            <a:ext cx="762000" cy="365125"/>
          </a:xfrm>
        </p:spPr>
        <p:txBody>
          <a:bodyPr/>
          <a:lstStyle/>
          <a:p>
            <a:fld id="{ABF6F5F6-36E3-4FDB-8B8E-C411AC73C385}"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47DCAAC3-4951-4C7E-8E20-0D80A4A078B4}" type="datetimeFigureOut">
              <a:rPr lang="en-US" smtClean="0"/>
              <a:pPr/>
              <a:t>4/14/2010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BF6F5F6-36E3-4FDB-8B8E-C411AC73C385}"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47DCAAC3-4951-4C7E-8E20-0D80A4A078B4}" type="datetimeFigureOut">
              <a:rPr lang="en-US" smtClean="0"/>
              <a:pPr/>
              <a:t>4/14/2010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BF6F5F6-36E3-4FDB-8B8E-C411AC73C385}"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47DCAAC3-4951-4C7E-8E20-0D80A4A078B4}" type="datetimeFigureOut">
              <a:rPr lang="en-US" smtClean="0"/>
              <a:pPr/>
              <a:t>4/14/2010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BF6F5F6-36E3-4FDB-8B8E-C411AC73C385}"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7DCAAC3-4951-4C7E-8E20-0D80A4A078B4}" type="datetimeFigureOut">
              <a:rPr lang="en-US" smtClean="0"/>
              <a:pPr/>
              <a:t>4/14/2010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BF6F5F6-36E3-4FDB-8B8E-C411AC73C385}"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vert="horz" anchor="b">
            <a:normAutofit/>
            <a:sp3d prstMaterial="softEdge"/>
          </a:bodyPr>
          <a:lstStyle>
            <a:lvl1pPr algn="l">
              <a:buNone/>
              <a:defRPr sz="2200" b="0">
                <a:ln w="6350">
                  <a:noFill/>
                </a:ln>
                <a:solidFill>
                  <a:schemeClr val="accent1">
                    <a:tint val="73000"/>
                    <a:satMod val="180000"/>
                  </a:schemeClr>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47DCAAC3-4951-4C7E-8E20-0D80A4A078B4}" type="datetimeFigureOut">
              <a:rPr lang="en-US" smtClean="0"/>
              <a:pPr/>
              <a:t>4/14/2010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BF6F5F6-36E3-4FDB-8B8E-C411AC73C385}"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en-US" smtClean="0">
                <a:solidFill>
                  <a:schemeClr val="lt1"/>
                </a:solidFill>
                <a:latin typeface="+mn-lt"/>
                <a:ea typeface="+mn-ea"/>
                <a:cs typeface="+mn-cs"/>
              </a:rPr>
              <a:t>Click icon to add picture</a:t>
            </a:r>
            <a:endParaRPr kumimoji="0" lang="en-US" dirty="0">
              <a:solidFill>
                <a:schemeClr val="lt1"/>
              </a:solidFill>
              <a:latin typeface="+mn-lt"/>
              <a:ea typeface="+mn-ea"/>
              <a:cs typeface="+mn-cs"/>
            </a:endParaRPr>
          </a:p>
        </p:txBody>
      </p:sp>
      <p:sp>
        <p:nvSpPr>
          <p:cNvPr id="4" name="Text Placeholder 3"/>
          <p:cNvSpPr>
            <a:spLocks noGrp="1"/>
          </p:cNvSpPr>
          <p:nvPr>
            <p:ph type="body" sz="half" idx="2"/>
          </p:nvPr>
        </p:nvSpPr>
        <p:spPr>
          <a:xfrm>
            <a:off x="1828800" y="1166787"/>
            <a:ext cx="5486400" cy="530352"/>
          </a:xfrm>
        </p:spPr>
        <p:txBody>
          <a:bodyPr lIns="45720" tIns="45720" rIns="45720" anchor="t"/>
          <a:lstStyle>
            <a:lvl1pPr marL="0" indent="0" algn="ctr">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47DCAAC3-4951-4C7E-8E20-0D80A4A078B4}" type="datetimeFigureOut">
              <a:rPr lang="en-US" smtClean="0"/>
              <a:pPr/>
              <a:t>4/14/2010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BF6F5F6-36E3-4FDB-8B8E-C411AC73C385}"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8229600" cy="470916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457200" y="6416675"/>
            <a:ext cx="2133600" cy="365125"/>
          </a:xfrm>
          <a:prstGeom prst="rect">
            <a:avLst/>
          </a:prstGeom>
        </p:spPr>
        <p:txBody>
          <a:bodyPr vert="horz" anchor="b"/>
          <a:lstStyle>
            <a:lvl1pPr algn="l" eaLnBrk="1" latinLnBrk="0" hangingPunct="1">
              <a:defRPr kumimoji="0" sz="1200">
                <a:solidFill>
                  <a:schemeClr val="tx1">
                    <a:shade val="50000"/>
                  </a:schemeClr>
                </a:solidFill>
              </a:defRPr>
            </a:lvl1pPr>
          </a:lstStyle>
          <a:p>
            <a:fld id="{47DCAAC3-4951-4C7E-8E20-0D80A4A078B4}" type="datetimeFigureOut">
              <a:rPr lang="en-US" smtClean="0"/>
              <a:pPr/>
              <a:t>4/14/2010</a:t>
            </a:fld>
            <a:endParaRPr lang="en-US"/>
          </a:p>
        </p:txBody>
      </p:sp>
      <p:sp>
        <p:nvSpPr>
          <p:cNvPr id="3" name="Footer Placeholder 2"/>
          <p:cNvSpPr>
            <a:spLocks noGrp="1"/>
          </p:cNvSpPr>
          <p:nvPr>
            <p:ph type="ftr" sz="quarter" idx="3"/>
          </p:nvPr>
        </p:nvSpPr>
        <p:spPr>
          <a:xfrm>
            <a:off x="3124200" y="6416675"/>
            <a:ext cx="2895600" cy="365125"/>
          </a:xfrm>
          <a:prstGeom prst="rect">
            <a:avLst/>
          </a:prstGeom>
        </p:spPr>
        <p:txBody>
          <a:bodyPr vert="horz" anchor="b"/>
          <a:lstStyle>
            <a:lvl1pPr algn="ctr" eaLnBrk="1" latinLnBrk="0" hangingPunct="1">
              <a:defRPr kumimoji="0" sz="1200">
                <a:solidFill>
                  <a:schemeClr val="tx1">
                    <a:shade val="50000"/>
                  </a:schemeClr>
                </a:solidFill>
              </a:defRPr>
            </a:lvl1pPr>
          </a:lstStyle>
          <a:p>
            <a:endParaRPr lang="en-US"/>
          </a:p>
        </p:txBody>
      </p:sp>
      <p:sp>
        <p:nvSpPr>
          <p:cNvPr id="23" name="Slide Number Placeholder 22"/>
          <p:cNvSpPr>
            <a:spLocks noGrp="1"/>
          </p:cNvSpPr>
          <p:nvPr>
            <p:ph type="sldNum" sz="quarter" idx="4"/>
          </p:nvPr>
        </p:nvSpPr>
        <p:spPr>
          <a:xfrm>
            <a:off x="7924800" y="6416675"/>
            <a:ext cx="762000" cy="365125"/>
          </a:xfrm>
          <a:prstGeom prst="rect">
            <a:avLst/>
          </a:prstGeom>
        </p:spPr>
        <p:txBody>
          <a:bodyPr vert="horz" lIns="0" rIns="0" anchor="b"/>
          <a:lstStyle>
            <a:lvl1pPr algn="r" eaLnBrk="1" latinLnBrk="0" hangingPunct="1">
              <a:defRPr kumimoji="0" sz="1200">
                <a:solidFill>
                  <a:schemeClr val="tx1">
                    <a:shade val="50000"/>
                  </a:schemeClr>
                </a:solidFill>
              </a:defRPr>
            </a:lvl1pPr>
          </a:lstStyle>
          <a:p>
            <a:fld id="{ABF6F5F6-36E3-4FDB-8B8E-C411AC73C385}"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rtl="0"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48640" indent="-411480" algn="l" rtl="0"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l" rtl="0"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l" rtl="0"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l" rtl="0"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slideLayout" Target="../slideLayouts/slideLayout1.xml"/><Relationship Id="rId1" Type="http://schemas.openxmlformats.org/officeDocument/2006/relationships/audio" Target="file:///\\jbha.lan\faculty\users\wgabay\My%20Documents\My%20Pictures\Microsoft%20Clip%20Organizer\j0431081.wav" TargetMode="Externa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xml"/><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solidFill>
                  <a:srgbClr val="FF0000"/>
                </a:solidFill>
              </a:rPr>
              <a:t>COLONIAL HISTORICAL FICTION</a:t>
            </a:r>
            <a:endParaRPr lang="en-US" dirty="0">
              <a:solidFill>
                <a:srgbClr val="FF0000"/>
              </a:solidFill>
            </a:endParaRPr>
          </a:p>
        </p:txBody>
      </p:sp>
      <p:pic>
        <p:nvPicPr>
          <p:cNvPr id="5" name="Picture 4" descr="images.jpeg"/>
          <p:cNvPicPr>
            <a:picLocks noChangeAspect="1"/>
          </p:cNvPicPr>
          <p:nvPr/>
        </p:nvPicPr>
        <p:blipFill>
          <a:blip r:embed="rId3" cstate="print"/>
          <a:stretch>
            <a:fillRect/>
          </a:stretch>
        </p:blipFill>
        <p:spPr>
          <a:xfrm>
            <a:off x="3429000" y="3352800"/>
            <a:ext cx="914400" cy="1676400"/>
          </a:xfrm>
          <a:prstGeom prst="rect">
            <a:avLst/>
          </a:prstGeom>
        </p:spPr>
      </p:pic>
      <p:pic>
        <p:nvPicPr>
          <p:cNvPr id="1026" name="Picture 2"/>
          <p:cNvPicPr>
            <a:picLocks noChangeAspect="1" noChangeArrowheads="1"/>
          </p:cNvPicPr>
          <p:nvPr/>
        </p:nvPicPr>
        <p:blipFill>
          <a:blip r:embed="rId4" cstate="print"/>
          <a:srcRect/>
          <a:stretch>
            <a:fillRect/>
          </a:stretch>
        </p:blipFill>
        <p:spPr bwMode="auto">
          <a:xfrm>
            <a:off x="7086600" y="609600"/>
            <a:ext cx="1285875" cy="1143000"/>
          </a:xfrm>
          <a:prstGeom prst="rect">
            <a:avLst/>
          </a:prstGeom>
          <a:noFill/>
          <a:ln w="9525">
            <a:noFill/>
            <a:miter lim="800000"/>
            <a:headEnd/>
            <a:tailEnd/>
          </a:ln>
        </p:spPr>
      </p:pic>
      <p:pic>
        <p:nvPicPr>
          <p:cNvPr id="1027" name="Picture 3"/>
          <p:cNvPicPr>
            <a:picLocks noChangeAspect="1" noChangeArrowheads="1"/>
          </p:cNvPicPr>
          <p:nvPr/>
        </p:nvPicPr>
        <p:blipFill>
          <a:blip r:embed="rId5" cstate="print"/>
          <a:srcRect/>
          <a:stretch>
            <a:fillRect/>
          </a:stretch>
        </p:blipFill>
        <p:spPr bwMode="auto">
          <a:xfrm>
            <a:off x="914400" y="381000"/>
            <a:ext cx="1085850" cy="1209675"/>
          </a:xfrm>
          <a:prstGeom prst="rect">
            <a:avLst/>
          </a:prstGeom>
          <a:noFill/>
          <a:ln w="9525">
            <a:noFill/>
            <a:miter lim="800000"/>
            <a:headEnd/>
            <a:tailEnd/>
          </a:ln>
        </p:spPr>
      </p:pic>
      <p:pic>
        <p:nvPicPr>
          <p:cNvPr id="11" name="j0431081.wav">
            <a:hlinkClick r:id="" action="ppaction://media"/>
          </p:cNvPr>
          <p:cNvPicPr>
            <a:picLocks noRot="1" noChangeAspect="1"/>
          </p:cNvPicPr>
          <p:nvPr>
            <a:audioFile r:link="rId1"/>
          </p:nvPr>
        </p:nvPicPr>
        <p:blipFill>
          <a:blip r:embed="rId6" cstate="print"/>
          <a:stretch>
            <a:fillRect/>
          </a:stretch>
        </p:blipFill>
        <p:spPr>
          <a:xfrm>
            <a:off x="4419600" y="3276600"/>
            <a:ext cx="304800" cy="3048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9122" fill="hold"/>
                                        <p:tgtEl>
                                          <p:spTgt spid="11"/>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p:cTn id="7" repeatCount="indefinite" fill="hold" display="0">
                  <p:stCondLst>
                    <p:cond delay="indefinite"/>
                  </p:stCondLst>
                  <p:endCondLst>
                    <p:cond evt="onNext" delay="0">
                      <p:tgtEl>
                        <p:sldTgt/>
                      </p:tgtEl>
                    </p:cond>
                    <p:cond evt="onPrev" delay="0">
                      <p:tgtEl>
                        <p:sldTgt/>
                      </p:tgtEl>
                    </p:cond>
                    <p:cond evt="onStopAudio" delay="0">
                      <p:tgtEl>
                        <p:sldTgt/>
                      </p:tgtEl>
                    </p:cond>
                  </p:endCondLst>
                </p:cTn>
                <p:tgtEl>
                  <p:spTgt spid="11"/>
                </p:tgtEl>
              </p:cMediaNode>
            </p:audio>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4000" i="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1787</a:t>
            </a:r>
            <a:r>
              <a:rPr lang="en-US" sz="4000"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 a novel</a:t>
            </a:r>
            <a:br>
              <a:rPr lang="en-US" sz="4000"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br>
            <a:r>
              <a:rPr lang="en-US" sz="4000"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by </a:t>
            </a:r>
            <a:r>
              <a:rPr lang="en-US" sz="4000" cap="all" dirty="0" err="1"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joan</a:t>
            </a:r>
            <a:r>
              <a:rPr lang="en-US" sz="4000"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 </a:t>
            </a:r>
            <a:r>
              <a:rPr lang="en-US" sz="4000" cap="all" dirty="0" err="1"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anderson</a:t>
            </a:r>
            <a:endParaRPr lang="en-US"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pic>
        <p:nvPicPr>
          <p:cNvPr id="2050" name="Picture 2"/>
          <p:cNvPicPr>
            <a:picLocks noGrp="1" noChangeAspect="1" noChangeArrowheads="1"/>
          </p:cNvPicPr>
          <p:nvPr>
            <p:ph idx="1"/>
          </p:nvPr>
        </p:nvPicPr>
        <p:blipFill>
          <a:blip r:embed="rId2" cstate="print"/>
          <a:srcRect/>
          <a:stretch>
            <a:fillRect/>
          </a:stretch>
        </p:blipFill>
        <p:spPr bwMode="auto">
          <a:xfrm>
            <a:off x="6477000" y="2133600"/>
            <a:ext cx="2286000" cy="3040062"/>
          </a:xfrm>
          <a:prstGeom prst="rect">
            <a:avLst/>
          </a:prstGeom>
          <a:noFill/>
          <a:ln w="9525">
            <a:noFill/>
            <a:miter lim="800000"/>
            <a:headEnd/>
            <a:tailEnd/>
          </a:ln>
        </p:spPr>
      </p:pic>
      <p:sp>
        <p:nvSpPr>
          <p:cNvPr id="6" name="Rectangle 5"/>
          <p:cNvSpPr/>
          <p:nvPr/>
        </p:nvSpPr>
        <p:spPr>
          <a:xfrm>
            <a:off x="2133600" y="1600200"/>
            <a:ext cx="4648200" cy="3539430"/>
          </a:xfrm>
          <a:prstGeom prst="rect">
            <a:avLst/>
          </a:prstGeom>
        </p:spPr>
        <p:txBody>
          <a:bodyPr wrap="square">
            <a:spAutoFit/>
          </a:bodyPr>
          <a:lstStyle/>
          <a:p>
            <a:r>
              <a:rPr lang="en-US" sz="2800" dirty="0" smtClean="0">
                <a:solidFill>
                  <a:srgbClr val="002060"/>
                </a:solidFill>
              </a:rPr>
              <a:t>As James Madison's aide during the </a:t>
            </a:r>
            <a:r>
              <a:rPr lang="en-US" sz="2800" b="1" i="1" dirty="0" smtClean="0">
                <a:solidFill>
                  <a:srgbClr val="002060"/>
                </a:solidFill>
              </a:rPr>
              <a:t>1787</a:t>
            </a:r>
            <a:r>
              <a:rPr lang="en-US" sz="2800" dirty="0" smtClean="0">
                <a:solidFill>
                  <a:srgbClr val="002060"/>
                </a:solidFill>
              </a:rPr>
              <a:t> Constitutional Convention in Philadelphia, young Jared Mifflin experiences a summer filled with adventure, intrigue, and romance.</a:t>
            </a:r>
            <a:endParaRPr lang="en-US" sz="2800" dirty="0">
              <a:solidFill>
                <a:srgbClr val="002060"/>
              </a:solidFill>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i="1" dirty="0" smtClean="0">
                <a:solidFill>
                  <a:schemeClr val="accent5">
                    <a:lumMod val="50000"/>
                  </a:schemeClr>
                </a:solidFill>
              </a:rPr>
              <a:t>Thomas Jefferson: man on a mountain</a:t>
            </a:r>
            <a:r>
              <a:rPr lang="en-US" dirty="0" smtClean="0">
                <a:solidFill>
                  <a:schemeClr val="accent5">
                    <a:lumMod val="50000"/>
                  </a:schemeClr>
                </a:solidFill>
              </a:rPr>
              <a:t>.  </a:t>
            </a:r>
            <a:r>
              <a:rPr lang="en-US" i="1" dirty="0" smtClean="0">
                <a:solidFill>
                  <a:srgbClr val="002060"/>
                </a:solidFill>
              </a:rPr>
              <a:t>by Natalie </a:t>
            </a:r>
            <a:r>
              <a:rPr lang="en-US" i="1" dirty="0" err="1" smtClean="0">
                <a:solidFill>
                  <a:srgbClr val="002060"/>
                </a:solidFill>
              </a:rPr>
              <a:t>Bober</a:t>
            </a:r>
            <a:endParaRPr lang="en-US" i="1" dirty="0">
              <a:solidFill>
                <a:srgbClr val="002060"/>
              </a:solidFill>
            </a:endParaRPr>
          </a:p>
        </p:txBody>
      </p:sp>
      <p:pic>
        <p:nvPicPr>
          <p:cNvPr id="1026" name="Picture 2"/>
          <p:cNvPicPr>
            <a:picLocks noGrp="1" noChangeAspect="1" noChangeArrowheads="1"/>
          </p:cNvPicPr>
          <p:nvPr>
            <p:ph idx="1"/>
          </p:nvPr>
        </p:nvPicPr>
        <p:blipFill>
          <a:blip r:embed="rId2" cstate="print"/>
          <a:srcRect/>
          <a:stretch>
            <a:fillRect/>
          </a:stretch>
        </p:blipFill>
        <p:spPr bwMode="auto">
          <a:xfrm>
            <a:off x="5486400" y="1524000"/>
            <a:ext cx="3657600" cy="5016137"/>
          </a:xfrm>
          <a:prstGeom prst="rect">
            <a:avLst/>
          </a:prstGeom>
          <a:noFill/>
          <a:ln w="9525">
            <a:noFill/>
            <a:miter lim="800000"/>
            <a:headEnd/>
            <a:tailEnd/>
          </a:ln>
        </p:spPr>
      </p:pic>
      <p:sp>
        <p:nvSpPr>
          <p:cNvPr id="5" name="Rectangle 4"/>
          <p:cNvSpPr/>
          <p:nvPr/>
        </p:nvSpPr>
        <p:spPr>
          <a:xfrm>
            <a:off x="381000" y="2743200"/>
            <a:ext cx="4724400" cy="4031873"/>
          </a:xfrm>
          <a:prstGeom prst="rect">
            <a:avLst/>
          </a:prstGeom>
        </p:spPr>
        <p:txBody>
          <a:bodyPr wrap="square">
            <a:spAutoFit/>
          </a:bodyPr>
          <a:lstStyle/>
          <a:p>
            <a:r>
              <a:rPr lang="en-US" sz="3200" dirty="0" smtClean="0">
                <a:solidFill>
                  <a:srgbClr val="C00000"/>
                </a:solidFill>
              </a:rPr>
              <a:t>The life of the author of the Declaration of Independence and third president of the United States who was also a noted inventor, architect, farmer, statesman, and educator.</a:t>
            </a:r>
            <a:endParaRPr lang="en-US" sz="3200" dirty="0">
              <a:solidFill>
                <a:srgbClr val="C00000"/>
              </a:solidFill>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u="sng" dirty="0" smtClean="0">
                <a:solidFill>
                  <a:srgbClr val="C00000"/>
                </a:solidFill>
              </a:rPr>
              <a:t>Drums</a:t>
            </a:r>
            <a:r>
              <a:rPr lang="en-US" dirty="0" smtClean="0">
                <a:solidFill>
                  <a:srgbClr val="C00000"/>
                </a:solidFill>
              </a:rPr>
              <a:t> by James Boyd</a:t>
            </a:r>
            <a:endParaRPr lang="en-US" dirty="0">
              <a:solidFill>
                <a:srgbClr val="C00000"/>
              </a:solidFill>
            </a:endParaRPr>
          </a:p>
        </p:txBody>
      </p:sp>
      <p:sp>
        <p:nvSpPr>
          <p:cNvPr id="5" name="Content Placeholder 4"/>
          <p:cNvSpPr>
            <a:spLocks noGrp="1"/>
          </p:cNvSpPr>
          <p:nvPr>
            <p:ph sz="quarter" idx="2"/>
          </p:nvPr>
        </p:nvSpPr>
        <p:spPr>
          <a:xfrm>
            <a:off x="0" y="2362200"/>
            <a:ext cx="4038600" cy="5943600"/>
          </a:xfrm>
        </p:spPr>
        <p:txBody>
          <a:bodyPr>
            <a:noAutofit/>
          </a:bodyPr>
          <a:lstStyle/>
          <a:p>
            <a:r>
              <a:rPr lang="en-US" sz="2000" dirty="0" smtClean="0">
                <a:solidFill>
                  <a:srgbClr val="C00000"/>
                </a:solidFill>
              </a:rPr>
              <a:t>Drums has been called the best novel ever written about the Revolutionary War. Narrated from the viewpoint of a North Carolina Tory gentleman's adolescent son, it's unique outlook soon draws the reader into the drama of colonial unrest and the emotional battle men fought within themselves whether to cede from England or not. </a:t>
            </a:r>
            <a:endParaRPr lang="en-US" sz="2000" dirty="0">
              <a:solidFill>
                <a:srgbClr val="C00000"/>
              </a:solidFill>
            </a:endParaRPr>
          </a:p>
        </p:txBody>
      </p:sp>
      <p:sp>
        <p:nvSpPr>
          <p:cNvPr id="6" name="Content Placeholder 5"/>
          <p:cNvSpPr>
            <a:spLocks noGrp="1"/>
          </p:cNvSpPr>
          <p:nvPr>
            <p:ph sz="quarter" idx="4"/>
          </p:nvPr>
        </p:nvSpPr>
        <p:spPr>
          <a:xfrm>
            <a:off x="4645025" y="2362200"/>
            <a:ext cx="4041775" cy="4495800"/>
          </a:xfrm>
        </p:spPr>
        <p:txBody>
          <a:bodyPr>
            <a:normAutofit/>
          </a:bodyPr>
          <a:lstStyle/>
          <a:p>
            <a:endParaRPr lang="en-US" dirty="0" smtClean="0">
              <a:solidFill>
                <a:srgbClr val="C00000"/>
              </a:solidFill>
            </a:endParaRPr>
          </a:p>
          <a:p>
            <a:endParaRPr lang="en-US" dirty="0" smtClean="0">
              <a:solidFill>
                <a:srgbClr val="C00000"/>
              </a:solidFill>
            </a:endParaRPr>
          </a:p>
          <a:p>
            <a:endParaRPr lang="en-US" dirty="0" smtClean="0">
              <a:solidFill>
                <a:srgbClr val="C00000"/>
              </a:solidFill>
            </a:endParaRPr>
          </a:p>
          <a:p>
            <a:pPr>
              <a:buNone/>
            </a:pPr>
            <a:endParaRPr lang="en-US" dirty="0"/>
          </a:p>
        </p:txBody>
      </p:sp>
      <p:pic>
        <p:nvPicPr>
          <p:cNvPr id="2051" name="Picture 3"/>
          <p:cNvPicPr>
            <a:picLocks noChangeAspect="1" noChangeArrowheads="1"/>
          </p:cNvPicPr>
          <p:nvPr/>
        </p:nvPicPr>
        <p:blipFill>
          <a:blip r:embed="rId2" cstate="print"/>
          <a:srcRect/>
          <a:stretch>
            <a:fillRect/>
          </a:stretch>
        </p:blipFill>
        <p:spPr bwMode="auto">
          <a:xfrm>
            <a:off x="4800600" y="1600200"/>
            <a:ext cx="3810000" cy="4800600"/>
          </a:xfrm>
          <a:prstGeom prst="rect">
            <a:avLst/>
          </a:prstGeom>
          <a:noFill/>
          <a:ln w="9525">
            <a:noFill/>
            <a:miter lim="800000"/>
            <a:headEnd/>
            <a:tailEnd/>
          </a:ln>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i="1" u="sng" dirty="0" smtClean="0">
                <a:solidFill>
                  <a:schemeClr val="accent1">
                    <a:lumMod val="50000"/>
                  </a:schemeClr>
                </a:solidFill>
              </a:rPr>
              <a:t>Jump ship to freedom </a:t>
            </a:r>
            <a:r>
              <a:rPr lang="en-US" i="1" dirty="0" smtClean="0">
                <a:solidFill>
                  <a:schemeClr val="accent1">
                    <a:lumMod val="50000"/>
                  </a:schemeClr>
                </a:solidFill>
              </a:rPr>
              <a:t>by </a:t>
            </a:r>
            <a:br>
              <a:rPr lang="en-US" i="1" dirty="0" smtClean="0">
                <a:solidFill>
                  <a:schemeClr val="accent1">
                    <a:lumMod val="50000"/>
                  </a:schemeClr>
                </a:solidFill>
              </a:rPr>
            </a:br>
            <a:r>
              <a:rPr lang="en-US" i="1" dirty="0" smtClean="0">
                <a:solidFill>
                  <a:schemeClr val="accent1">
                    <a:lumMod val="50000"/>
                  </a:schemeClr>
                </a:solidFill>
              </a:rPr>
              <a:t>James Lincoln Collier</a:t>
            </a:r>
            <a:endParaRPr lang="en-US" i="1" dirty="0">
              <a:solidFill>
                <a:schemeClr val="accent1">
                  <a:lumMod val="50000"/>
                </a:schemeClr>
              </a:solidFill>
            </a:endParaRPr>
          </a:p>
        </p:txBody>
      </p:sp>
      <p:sp>
        <p:nvSpPr>
          <p:cNvPr id="5" name="Content Placeholder 4"/>
          <p:cNvSpPr>
            <a:spLocks noGrp="1"/>
          </p:cNvSpPr>
          <p:nvPr>
            <p:ph sz="quarter" idx="2"/>
          </p:nvPr>
        </p:nvSpPr>
        <p:spPr/>
        <p:txBody>
          <a:bodyPr/>
          <a:lstStyle/>
          <a:p>
            <a:r>
              <a:rPr lang="en-US" dirty="0" smtClean="0">
                <a:solidFill>
                  <a:srgbClr val="FFC000"/>
                </a:solidFill>
              </a:rPr>
              <a:t>In 1787, a fourteen-year-old slave, anxious </a:t>
            </a:r>
            <a:r>
              <a:rPr lang="en-US" b="1" i="1" dirty="0" smtClean="0">
                <a:solidFill>
                  <a:srgbClr val="FFC000"/>
                </a:solidFill>
              </a:rPr>
              <a:t>to</a:t>
            </a:r>
            <a:r>
              <a:rPr lang="en-US" dirty="0" smtClean="0">
                <a:solidFill>
                  <a:srgbClr val="FFC000"/>
                </a:solidFill>
              </a:rPr>
              <a:t> buy </a:t>
            </a:r>
            <a:r>
              <a:rPr lang="en-US" b="1" i="1" dirty="0" smtClean="0">
                <a:solidFill>
                  <a:srgbClr val="FFC000"/>
                </a:solidFill>
              </a:rPr>
              <a:t>freedom</a:t>
            </a:r>
            <a:r>
              <a:rPr lang="en-US" dirty="0" smtClean="0">
                <a:solidFill>
                  <a:srgbClr val="FFC000"/>
                </a:solidFill>
              </a:rPr>
              <a:t> for himself and his mother, escapes from his dishonest master and tries </a:t>
            </a:r>
            <a:r>
              <a:rPr lang="en-US" b="1" i="1" dirty="0" smtClean="0">
                <a:solidFill>
                  <a:srgbClr val="FFC000"/>
                </a:solidFill>
              </a:rPr>
              <a:t>to</a:t>
            </a:r>
            <a:r>
              <a:rPr lang="en-US" dirty="0" smtClean="0">
                <a:solidFill>
                  <a:srgbClr val="FFC000"/>
                </a:solidFill>
              </a:rPr>
              <a:t> find help in cashing the soldier's notes received by his father for fighting in the Revolution.</a:t>
            </a:r>
            <a:endParaRPr lang="en-US" dirty="0">
              <a:solidFill>
                <a:srgbClr val="FFC000"/>
              </a:solidFill>
            </a:endParaRPr>
          </a:p>
        </p:txBody>
      </p:sp>
      <p:pic>
        <p:nvPicPr>
          <p:cNvPr id="3075" name="Picture 3"/>
          <p:cNvPicPr>
            <a:picLocks noGrp="1" noChangeAspect="1" noChangeArrowheads="1"/>
          </p:cNvPicPr>
          <p:nvPr>
            <p:ph sz="quarter" idx="4"/>
          </p:nvPr>
        </p:nvPicPr>
        <p:blipFill>
          <a:blip r:embed="rId2" cstate="print"/>
          <a:srcRect/>
          <a:stretch>
            <a:fillRect/>
          </a:stretch>
        </p:blipFill>
        <p:spPr bwMode="auto">
          <a:xfrm>
            <a:off x="5334000" y="1676400"/>
            <a:ext cx="2559495" cy="3763963"/>
          </a:xfrm>
          <a:prstGeom prst="rect">
            <a:avLst/>
          </a:prstGeom>
          <a:noFill/>
          <a:ln w="9525">
            <a:noFill/>
            <a:miter lim="800000"/>
            <a:headEnd/>
            <a:tailEnd/>
          </a:ln>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i="1" u="sng" dirty="0" smtClean="0">
                <a:solidFill>
                  <a:srgbClr val="0070C0"/>
                </a:solidFill>
              </a:rPr>
              <a:t>The winter hero</a:t>
            </a:r>
            <a:r>
              <a:rPr lang="en-US" i="1" dirty="0" smtClean="0">
                <a:solidFill>
                  <a:srgbClr val="0070C0"/>
                </a:solidFill>
              </a:rPr>
              <a:t> by</a:t>
            </a:r>
            <a:br>
              <a:rPr lang="en-US" i="1" dirty="0" smtClean="0">
                <a:solidFill>
                  <a:srgbClr val="0070C0"/>
                </a:solidFill>
              </a:rPr>
            </a:br>
            <a:r>
              <a:rPr lang="en-US" dirty="0" smtClean="0"/>
              <a:t> </a:t>
            </a:r>
            <a:r>
              <a:rPr lang="en-US" i="1" dirty="0" smtClean="0">
                <a:solidFill>
                  <a:srgbClr val="0070C0"/>
                </a:solidFill>
              </a:rPr>
              <a:t>James Lincoln </a:t>
            </a:r>
            <a:r>
              <a:rPr lang="en-US" b="0" i="1" dirty="0" smtClean="0">
                <a:solidFill>
                  <a:srgbClr val="0070C0"/>
                </a:solidFill>
              </a:rPr>
              <a:t>Collier</a:t>
            </a:r>
            <a:endParaRPr lang="en-US" b="0" i="1" u="sng" dirty="0">
              <a:solidFill>
                <a:srgbClr val="0070C0"/>
              </a:solidFill>
            </a:endParaRPr>
          </a:p>
        </p:txBody>
      </p:sp>
      <p:sp>
        <p:nvSpPr>
          <p:cNvPr id="5" name="Content Placeholder 4"/>
          <p:cNvSpPr>
            <a:spLocks noGrp="1"/>
          </p:cNvSpPr>
          <p:nvPr>
            <p:ph sz="quarter" idx="2"/>
          </p:nvPr>
        </p:nvSpPr>
        <p:spPr/>
        <p:txBody>
          <a:bodyPr/>
          <a:lstStyle/>
          <a:p>
            <a:r>
              <a:rPr lang="en-US" dirty="0" smtClean="0">
                <a:solidFill>
                  <a:srgbClr val="002060"/>
                </a:solidFill>
              </a:rPr>
              <a:t> Anxious to be a </a:t>
            </a:r>
            <a:r>
              <a:rPr lang="en-US" b="1" i="1" dirty="0" smtClean="0">
                <a:solidFill>
                  <a:srgbClr val="002060"/>
                </a:solidFill>
              </a:rPr>
              <a:t>hero</a:t>
            </a:r>
            <a:r>
              <a:rPr lang="en-US" dirty="0" smtClean="0">
                <a:solidFill>
                  <a:srgbClr val="002060"/>
                </a:solidFill>
              </a:rPr>
              <a:t>, a young boy relates how he becomes involved in Shays' Rebellion begun by farmers in western Massachusetts against unfair taxation levied on them by </a:t>
            </a:r>
            <a:r>
              <a:rPr lang="en-US" b="1" i="1" dirty="0" smtClean="0">
                <a:solidFill>
                  <a:srgbClr val="002060"/>
                </a:solidFill>
              </a:rPr>
              <a:t>the</a:t>
            </a:r>
            <a:r>
              <a:rPr lang="en-US" dirty="0" smtClean="0">
                <a:solidFill>
                  <a:srgbClr val="002060"/>
                </a:solidFill>
              </a:rPr>
              <a:t> Boston government.</a:t>
            </a:r>
            <a:endParaRPr lang="en-US" dirty="0">
              <a:solidFill>
                <a:srgbClr val="002060"/>
              </a:solidFill>
            </a:endParaRPr>
          </a:p>
        </p:txBody>
      </p:sp>
      <p:pic>
        <p:nvPicPr>
          <p:cNvPr id="4098" name="Picture 2"/>
          <p:cNvPicPr>
            <a:picLocks noGrp="1" noChangeAspect="1" noChangeArrowheads="1"/>
          </p:cNvPicPr>
          <p:nvPr>
            <p:ph sz="quarter" idx="4"/>
          </p:nvPr>
        </p:nvPicPr>
        <p:blipFill>
          <a:blip r:embed="rId3" cstate="print"/>
          <a:srcRect/>
          <a:stretch>
            <a:fillRect/>
          </a:stretch>
        </p:blipFill>
        <p:spPr bwMode="auto">
          <a:xfrm>
            <a:off x="5181600" y="1676400"/>
            <a:ext cx="2819400" cy="4572000"/>
          </a:xfrm>
          <a:prstGeom prst="rect">
            <a:avLst/>
          </a:prstGeom>
          <a:noFill/>
          <a:ln w="9525">
            <a:noFill/>
            <a:miter lim="800000"/>
            <a:headEnd/>
            <a:tailEnd/>
          </a:ln>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i="1" u="sng" dirty="0" smtClean="0">
                <a:solidFill>
                  <a:schemeClr val="accent2">
                    <a:lumMod val="50000"/>
                  </a:schemeClr>
                </a:solidFill>
              </a:rPr>
              <a:t>Alexander Hamilton: a profile</a:t>
            </a:r>
            <a:r>
              <a:rPr lang="en-US" i="1" dirty="0" smtClean="0"/>
              <a:t/>
            </a:r>
            <a:br>
              <a:rPr lang="en-US" i="1" dirty="0" smtClean="0"/>
            </a:br>
            <a:r>
              <a:rPr lang="en-US" i="1" dirty="0" smtClean="0">
                <a:solidFill>
                  <a:schemeClr val="accent2">
                    <a:lumMod val="50000"/>
                  </a:schemeClr>
                </a:solidFill>
              </a:rPr>
              <a:t>by Jacob Ernest Cooke</a:t>
            </a:r>
            <a:endParaRPr lang="en-US" i="1" dirty="0">
              <a:solidFill>
                <a:schemeClr val="accent2">
                  <a:lumMod val="50000"/>
                </a:schemeClr>
              </a:solidFill>
            </a:endParaRPr>
          </a:p>
        </p:txBody>
      </p:sp>
      <p:sp>
        <p:nvSpPr>
          <p:cNvPr id="5" name="Content Placeholder 4"/>
          <p:cNvSpPr>
            <a:spLocks noGrp="1"/>
          </p:cNvSpPr>
          <p:nvPr>
            <p:ph sz="quarter" idx="2"/>
          </p:nvPr>
        </p:nvSpPr>
        <p:spPr/>
        <p:txBody>
          <a:bodyPr>
            <a:normAutofit fontScale="85000" lnSpcReduction="20000"/>
          </a:bodyPr>
          <a:lstStyle/>
          <a:p>
            <a:r>
              <a:rPr lang="en-US" dirty="0" smtClean="0">
                <a:solidFill>
                  <a:schemeClr val="accent1">
                    <a:lumMod val="50000"/>
                  </a:schemeClr>
                </a:solidFill>
              </a:rPr>
              <a:t>The author presents a well written, engaging biography of the right length and depth of coverage. He has an unusually balanced view of the feud between Hamilton and Jefferson, and used psychological techniques to try to decipher Hamilton's conflicted personality. Hamilton was an essential part of the mix of our founding fathers who's views balanced Jefferson's</a:t>
            </a:r>
            <a:r>
              <a:rPr lang="en-US" dirty="0" smtClean="0"/>
              <a:t>.</a:t>
            </a:r>
            <a:endParaRPr lang="en-US" dirty="0"/>
          </a:p>
        </p:txBody>
      </p:sp>
      <p:pic>
        <p:nvPicPr>
          <p:cNvPr id="5122" name="Picture 2"/>
          <p:cNvPicPr>
            <a:picLocks noGrp="1" noChangeAspect="1" noChangeArrowheads="1"/>
          </p:cNvPicPr>
          <p:nvPr>
            <p:ph sz="quarter" idx="4"/>
          </p:nvPr>
        </p:nvPicPr>
        <p:blipFill>
          <a:blip r:embed="rId2" cstate="print"/>
          <a:srcRect/>
          <a:stretch>
            <a:fillRect/>
          </a:stretch>
        </p:blipFill>
        <p:spPr bwMode="auto">
          <a:xfrm>
            <a:off x="5334000" y="1828800"/>
            <a:ext cx="2514600" cy="3436620"/>
          </a:xfrm>
          <a:prstGeom prst="rect">
            <a:avLst/>
          </a:prstGeom>
          <a:noFill/>
          <a:ln w="9525">
            <a:noFill/>
            <a:miter lim="800000"/>
            <a:headEnd/>
            <a:tailEnd/>
          </a:ln>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i="1" u="sng" dirty="0" smtClean="0">
                <a:solidFill>
                  <a:schemeClr val="accent5">
                    <a:lumMod val="50000"/>
                  </a:schemeClr>
                </a:solidFill>
              </a:rPr>
              <a:t>Tom </a:t>
            </a:r>
            <a:r>
              <a:rPr lang="en-US" i="1" u="sng" dirty="0" err="1" smtClean="0">
                <a:solidFill>
                  <a:schemeClr val="accent5">
                    <a:lumMod val="50000"/>
                  </a:schemeClr>
                </a:solidFill>
              </a:rPr>
              <a:t>Paine,revolutionary</a:t>
            </a:r>
            <a:r>
              <a:rPr lang="en-US" i="1" dirty="0" smtClean="0">
                <a:solidFill>
                  <a:srgbClr val="002060"/>
                </a:solidFill>
              </a:rPr>
              <a:t/>
            </a:r>
            <a:br>
              <a:rPr lang="en-US" i="1" dirty="0" smtClean="0">
                <a:solidFill>
                  <a:srgbClr val="002060"/>
                </a:solidFill>
              </a:rPr>
            </a:br>
            <a:r>
              <a:rPr lang="en-US" i="1" dirty="0" err="1" smtClean="0">
                <a:solidFill>
                  <a:srgbClr val="002060"/>
                </a:solidFill>
              </a:rPr>
              <a:t>byOlivia</a:t>
            </a:r>
            <a:r>
              <a:rPr lang="en-US" i="1" dirty="0" smtClean="0">
                <a:solidFill>
                  <a:srgbClr val="002060"/>
                </a:solidFill>
              </a:rPr>
              <a:t> E. Coolidge</a:t>
            </a:r>
            <a:endParaRPr lang="en-US" i="1" dirty="0">
              <a:solidFill>
                <a:srgbClr val="002060"/>
              </a:solidFill>
            </a:endParaRPr>
          </a:p>
        </p:txBody>
      </p:sp>
      <p:sp>
        <p:nvSpPr>
          <p:cNvPr id="3" name="Content Placeholder 2"/>
          <p:cNvSpPr>
            <a:spLocks noGrp="1"/>
          </p:cNvSpPr>
          <p:nvPr>
            <p:ph sz="half" idx="1"/>
          </p:nvPr>
        </p:nvSpPr>
        <p:spPr/>
        <p:txBody>
          <a:bodyPr/>
          <a:lstStyle/>
          <a:p>
            <a:r>
              <a:rPr lang="en-US" i="1" dirty="0" smtClean="0">
                <a:solidFill>
                  <a:srgbClr val="C00000"/>
                </a:solidFill>
              </a:rPr>
              <a:t>The life of the political philosopher whose pamphlets </a:t>
            </a:r>
            <a:r>
              <a:rPr lang="en-US" i="1" u="sng" dirty="0" smtClean="0">
                <a:solidFill>
                  <a:srgbClr val="C00000"/>
                </a:solidFill>
              </a:rPr>
              <a:t>Common Sense </a:t>
            </a:r>
            <a:r>
              <a:rPr lang="en-US" i="1" dirty="0" smtClean="0">
                <a:solidFill>
                  <a:srgbClr val="C00000"/>
                </a:solidFill>
              </a:rPr>
              <a:t>and </a:t>
            </a:r>
            <a:r>
              <a:rPr lang="en-US" i="1" u="sng" dirty="0" smtClean="0">
                <a:solidFill>
                  <a:srgbClr val="C00000"/>
                </a:solidFill>
              </a:rPr>
              <a:t>The American Crisis </a:t>
            </a:r>
            <a:r>
              <a:rPr lang="en-US" i="1" dirty="0" smtClean="0">
                <a:solidFill>
                  <a:srgbClr val="C00000"/>
                </a:solidFill>
              </a:rPr>
              <a:t>greatly influenced colonial opinion during the Revolution. </a:t>
            </a:r>
            <a:endParaRPr lang="en-US" i="1" dirty="0">
              <a:solidFill>
                <a:srgbClr val="C00000"/>
              </a:solidFill>
            </a:endParaRPr>
          </a:p>
        </p:txBody>
      </p:sp>
      <p:pic>
        <p:nvPicPr>
          <p:cNvPr id="6146" name="Picture 2"/>
          <p:cNvPicPr>
            <a:picLocks noGrp="1" noChangeAspect="1" noChangeArrowheads="1"/>
          </p:cNvPicPr>
          <p:nvPr>
            <p:ph sz="half" idx="2"/>
          </p:nvPr>
        </p:nvPicPr>
        <p:blipFill>
          <a:blip r:embed="rId2" cstate="print"/>
          <a:srcRect/>
          <a:stretch>
            <a:fillRect/>
          </a:stretch>
        </p:blipFill>
        <p:spPr bwMode="auto">
          <a:xfrm>
            <a:off x="4928802" y="1600200"/>
            <a:ext cx="3477395" cy="4525963"/>
          </a:xfrm>
          <a:prstGeom prst="rect">
            <a:avLst/>
          </a:prstGeom>
          <a:noFill/>
          <a:ln w="9525">
            <a:noFill/>
            <a:miter lim="800000"/>
            <a:headEnd/>
            <a:tailEnd/>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i="1" u="sng" dirty="0" smtClean="0">
                <a:solidFill>
                  <a:srgbClr val="FFC000"/>
                </a:solidFill>
              </a:rPr>
              <a:t>In the hands of the </a:t>
            </a:r>
            <a:r>
              <a:rPr lang="en-US" i="1" u="sng" dirty="0" err="1" smtClean="0">
                <a:solidFill>
                  <a:srgbClr val="FFC000"/>
                </a:solidFill>
              </a:rPr>
              <a:t>Senecas</a:t>
            </a:r>
            <a:r>
              <a:rPr lang="en-US" i="1" dirty="0" smtClean="0">
                <a:solidFill>
                  <a:srgbClr val="FFC000"/>
                </a:solidFill>
              </a:rPr>
              <a:t> </a:t>
            </a:r>
            <a:br>
              <a:rPr lang="en-US" i="1" dirty="0" smtClean="0">
                <a:solidFill>
                  <a:srgbClr val="FFC000"/>
                </a:solidFill>
              </a:rPr>
            </a:br>
            <a:r>
              <a:rPr lang="en-US" i="1" dirty="0" smtClean="0">
                <a:solidFill>
                  <a:srgbClr val="FFC000"/>
                </a:solidFill>
              </a:rPr>
              <a:t>by Walter D. Edmonds</a:t>
            </a:r>
            <a:endParaRPr lang="en-US" i="1" u="sng" dirty="0">
              <a:solidFill>
                <a:srgbClr val="FFC000"/>
              </a:solidFill>
            </a:endParaRPr>
          </a:p>
        </p:txBody>
      </p:sp>
      <p:sp>
        <p:nvSpPr>
          <p:cNvPr id="5" name="Content Placeholder 4"/>
          <p:cNvSpPr>
            <a:spLocks noGrp="1"/>
          </p:cNvSpPr>
          <p:nvPr>
            <p:ph sz="quarter" idx="2"/>
          </p:nvPr>
        </p:nvSpPr>
        <p:spPr>
          <a:xfrm>
            <a:off x="457200" y="2133600"/>
            <a:ext cx="4040188" cy="4144963"/>
          </a:xfrm>
        </p:spPr>
        <p:txBody>
          <a:bodyPr>
            <a:normAutofit fontScale="92500" lnSpcReduction="20000"/>
          </a:bodyPr>
          <a:lstStyle/>
          <a:p>
            <a:r>
              <a:rPr lang="en-US" dirty="0" smtClean="0">
                <a:solidFill>
                  <a:schemeClr val="bg1"/>
                </a:solidFill>
              </a:rPr>
              <a:t>Set during the American Revolution, in 1778, a small village in upstate New York is savagely raided by Seneca Indians. Most of the whites are killed, and a few are taken captive. The book then follows the fate of each captive, one by one. The prose is spare, elegant and masterfully paced. Highly recommended, unflinching, un-PC tale of American history.</a:t>
            </a:r>
            <a:endParaRPr lang="en-US" dirty="0">
              <a:solidFill>
                <a:schemeClr val="bg1"/>
              </a:solidFill>
            </a:endParaRPr>
          </a:p>
        </p:txBody>
      </p:sp>
      <p:pic>
        <p:nvPicPr>
          <p:cNvPr id="1027" name="Picture 3"/>
          <p:cNvPicPr>
            <a:picLocks noGrp="1" noChangeAspect="1" noChangeArrowheads="1"/>
          </p:cNvPicPr>
          <p:nvPr>
            <p:ph sz="quarter" idx="4"/>
          </p:nvPr>
        </p:nvPicPr>
        <p:blipFill>
          <a:blip r:embed="rId2" cstate="print"/>
          <a:srcRect/>
          <a:stretch>
            <a:fillRect/>
          </a:stretch>
        </p:blipFill>
        <p:spPr bwMode="auto">
          <a:xfrm>
            <a:off x="6019800" y="2667000"/>
            <a:ext cx="2514600" cy="35052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i="1" u="sng" dirty="0" smtClean="0">
                <a:solidFill>
                  <a:schemeClr val="accent1">
                    <a:lumMod val="50000"/>
                  </a:schemeClr>
                </a:solidFill>
              </a:rPr>
              <a:t>April Morning</a:t>
            </a:r>
            <a:r>
              <a:rPr lang="en-US" i="1" dirty="0" smtClean="0">
                <a:solidFill>
                  <a:schemeClr val="accent1">
                    <a:lumMod val="50000"/>
                  </a:schemeClr>
                </a:solidFill>
              </a:rPr>
              <a:t> </a:t>
            </a:r>
            <a:br>
              <a:rPr lang="en-US" i="1" dirty="0" smtClean="0">
                <a:solidFill>
                  <a:schemeClr val="accent1">
                    <a:lumMod val="50000"/>
                  </a:schemeClr>
                </a:solidFill>
              </a:rPr>
            </a:br>
            <a:r>
              <a:rPr lang="en-US" i="1" dirty="0" smtClean="0">
                <a:solidFill>
                  <a:schemeClr val="accent1">
                    <a:lumMod val="50000"/>
                  </a:schemeClr>
                </a:solidFill>
              </a:rPr>
              <a:t>by Howard Fast</a:t>
            </a:r>
            <a:endParaRPr lang="en-US" i="1" u="sng" dirty="0">
              <a:solidFill>
                <a:schemeClr val="accent1">
                  <a:lumMod val="50000"/>
                </a:schemeClr>
              </a:solidFill>
            </a:endParaRPr>
          </a:p>
        </p:txBody>
      </p:sp>
      <p:sp>
        <p:nvSpPr>
          <p:cNvPr id="5" name="Content Placeholder 4"/>
          <p:cNvSpPr>
            <a:spLocks noGrp="1"/>
          </p:cNvSpPr>
          <p:nvPr>
            <p:ph sz="quarter" idx="2"/>
          </p:nvPr>
        </p:nvSpPr>
        <p:spPr/>
        <p:txBody>
          <a:bodyPr>
            <a:normAutofit fontScale="70000" lnSpcReduction="20000"/>
          </a:bodyPr>
          <a:lstStyle/>
          <a:p>
            <a:r>
              <a:rPr lang="en-US" dirty="0" smtClean="0">
                <a:solidFill>
                  <a:srgbClr val="FF0000"/>
                </a:solidFill>
              </a:rPr>
              <a:t>The story of a teenage boy named Adam Cooper, and his involvement in the battle of Lexington. At first,  no one in the village of Lexington believes that the British are coming to fight. But when they kill Adam's father and many of his friends, he fleas. After he has gained control of himself, he goes out with his cousin and helps win one of the most famous battles during the American Revolution.  If you like action, you’ll like </a:t>
            </a:r>
            <a:r>
              <a:rPr lang="en-US" u="sng" dirty="0" smtClean="0">
                <a:solidFill>
                  <a:srgbClr val="FF0000"/>
                </a:solidFill>
              </a:rPr>
              <a:t>April Morning.</a:t>
            </a:r>
            <a:endParaRPr lang="en-US" dirty="0">
              <a:solidFill>
                <a:srgbClr val="FF0000"/>
              </a:solidFill>
            </a:endParaRPr>
          </a:p>
        </p:txBody>
      </p:sp>
      <p:pic>
        <p:nvPicPr>
          <p:cNvPr id="2050" name="Picture 2"/>
          <p:cNvPicPr>
            <a:picLocks noGrp="1" noChangeAspect="1" noChangeArrowheads="1"/>
          </p:cNvPicPr>
          <p:nvPr>
            <p:ph sz="quarter" idx="4"/>
          </p:nvPr>
        </p:nvPicPr>
        <p:blipFill>
          <a:blip r:embed="rId2" cstate="print"/>
          <a:srcRect/>
          <a:stretch>
            <a:fillRect/>
          </a:stretch>
        </p:blipFill>
        <p:spPr bwMode="auto">
          <a:xfrm>
            <a:off x="5495947" y="2362200"/>
            <a:ext cx="2339930" cy="376396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i="1" u="sng" dirty="0" smtClean="0">
                <a:solidFill>
                  <a:schemeClr val="accent4">
                    <a:lumMod val="50000"/>
                  </a:schemeClr>
                </a:solidFill>
              </a:rPr>
              <a:t>The Hessian: a novel</a:t>
            </a:r>
            <a:br>
              <a:rPr lang="en-US" i="1" u="sng" dirty="0" smtClean="0">
                <a:solidFill>
                  <a:schemeClr val="accent4">
                    <a:lumMod val="50000"/>
                  </a:schemeClr>
                </a:solidFill>
              </a:rPr>
            </a:br>
            <a:r>
              <a:rPr lang="en-US" i="1" dirty="0" smtClean="0">
                <a:solidFill>
                  <a:schemeClr val="accent4">
                    <a:lumMod val="50000"/>
                  </a:schemeClr>
                </a:solidFill>
              </a:rPr>
              <a:t>by Howard Fast</a:t>
            </a:r>
            <a:endParaRPr lang="en-US" i="1" u="sng" dirty="0" smtClean="0">
              <a:solidFill>
                <a:schemeClr val="accent4">
                  <a:lumMod val="50000"/>
                </a:schemeClr>
              </a:solidFill>
            </a:endParaRPr>
          </a:p>
        </p:txBody>
      </p:sp>
      <p:sp>
        <p:nvSpPr>
          <p:cNvPr id="5" name="Content Placeholder 4"/>
          <p:cNvSpPr>
            <a:spLocks noGrp="1"/>
          </p:cNvSpPr>
          <p:nvPr>
            <p:ph sz="quarter" idx="2"/>
          </p:nvPr>
        </p:nvSpPr>
        <p:spPr/>
        <p:txBody>
          <a:bodyPr>
            <a:normAutofit fontScale="85000" lnSpcReduction="20000"/>
          </a:bodyPr>
          <a:lstStyle/>
          <a:p>
            <a:r>
              <a:rPr lang="en-US" u="sng" dirty="0" smtClean="0">
                <a:solidFill>
                  <a:schemeClr val="accent4">
                    <a:lumMod val="50000"/>
                  </a:schemeClr>
                </a:solidFill>
              </a:rPr>
              <a:t>The Hessian </a:t>
            </a:r>
            <a:r>
              <a:rPr lang="en-US" dirty="0" smtClean="0">
                <a:solidFill>
                  <a:schemeClr val="accent4">
                    <a:lumMod val="50000"/>
                  </a:schemeClr>
                </a:solidFill>
              </a:rPr>
              <a:t>is an interesting story about the American Revolution, centering on the prejudices and uncertainties of one town. When a group of Hessians (German mercenaries who were hired by the English in the Revolutionary war) kill one of their townspeople, Abraham Hunt, the town's leader, plans an ambush, then puts the only surviving Hessian, the drummer boy, on trial for murder.</a:t>
            </a:r>
            <a:endParaRPr lang="en-US" dirty="0">
              <a:solidFill>
                <a:schemeClr val="accent4">
                  <a:lumMod val="50000"/>
                </a:schemeClr>
              </a:solidFill>
            </a:endParaRPr>
          </a:p>
        </p:txBody>
      </p:sp>
      <p:pic>
        <p:nvPicPr>
          <p:cNvPr id="4098" name="Picture 2"/>
          <p:cNvPicPr>
            <a:picLocks noGrp="1" noChangeAspect="1" noChangeArrowheads="1"/>
          </p:cNvPicPr>
          <p:nvPr>
            <p:ph sz="quarter" idx="4"/>
          </p:nvPr>
        </p:nvPicPr>
        <p:blipFill>
          <a:blip r:embed="rId2" cstate="print"/>
          <a:srcRect/>
          <a:stretch>
            <a:fillRect/>
          </a:stretch>
        </p:blipFill>
        <p:spPr bwMode="auto">
          <a:xfrm>
            <a:off x="5400580" y="2362200"/>
            <a:ext cx="2530664" cy="3763963"/>
          </a:xfrm>
          <a:prstGeom prst="rect">
            <a:avLst/>
          </a:prstGeom>
          <a:noFill/>
          <a:ln w="9525">
            <a:noFill/>
            <a:miter lim="800000"/>
            <a:headEnd/>
            <a:tailEnd/>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708150"/>
          </a:xfrm>
        </p:spPr>
        <p:txBody>
          <a:bodyPr>
            <a:normAutofit fontScale="90000"/>
          </a:bodyPr>
          <a:lstStyle/>
          <a:p>
            <a:r>
              <a:rPr lang="en-US" i="1" u="sng" dirty="0" smtClean="0">
                <a:solidFill>
                  <a:srgbClr val="7030A0"/>
                </a:solidFill>
              </a:rPr>
              <a:t/>
            </a:r>
            <a:br>
              <a:rPr lang="en-US" i="1" u="sng" dirty="0" smtClean="0">
                <a:solidFill>
                  <a:srgbClr val="7030A0"/>
                </a:solidFill>
              </a:rPr>
            </a:br>
            <a:r>
              <a:rPr lang="en-US" i="1" u="sng" dirty="0" smtClean="0">
                <a:solidFill>
                  <a:srgbClr val="FF0000"/>
                </a:solidFill>
              </a:rPr>
              <a:t>The Unvanquished </a:t>
            </a:r>
            <a:br>
              <a:rPr lang="en-US" i="1" u="sng" dirty="0" smtClean="0">
                <a:solidFill>
                  <a:srgbClr val="FF0000"/>
                </a:solidFill>
              </a:rPr>
            </a:br>
            <a:r>
              <a:rPr lang="en-US" i="1" dirty="0" smtClean="0">
                <a:solidFill>
                  <a:srgbClr val="FF0000"/>
                </a:solidFill>
              </a:rPr>
              <a:t>by Howard Fast</a:t>
            </a:r>
            <a:r>
              <a:rPr lang="en-US" i="1" dirty="0" smtClean="0">
                <a:solidFill>
                  <a:srgbClr val="7030A0"/>
                </a:solidFill>
              </a:rPr>
              <a:t/>
            </a:r>
            <a:br>
              <a:rPr lang="en-US" i="1" dirty="0" smtClean="0">
                <a:solidFill>
                  <a:srgbClr val="7030A0"/>
                </a:solidFill>
              </a:rPr>
            </a:br>
            <a:r>
              <a:rPr lang="en-US" i="1" u="sng" dirty="0" smtClean="0">
                <a:solidFill>
                  <a:srgbClr val="7030A0"/>
                </a:solidFill>
              </a:rPr>
              <a:t/>
            </a:r>
            <a:br>
              <a:rPr lang="en-US" i="1" u="sng" dirty="0" smtClean="0">
                <a:solidFill>
                  <a:srgbClr val="7030A0"/>
                </a:solidFill>
              </a:rPr>
            </a:br>
            <a:endParaRPr lang="en-US" i="1" u="sng" dirty="0">
              <a:solidFill>
                <a:srgbClr val="7030A0"/>
              </a:solidFill>
            </a:endParaRPr>
          </a:p>
        </p:txBody>
      </p:sp>
      <p:sp>
        <p:nvSpPr>
          <p:cNvPr id="5" name="Content Placeholder 4"/>
          <p:cNvSpPr>
            <a:spLocks noGrp="1"/>
          </p:cNvSpPr>
          <p:nvPr>
            <p:ph sz="quarter" idx="2"/>
          </p:nvPr>
        </p:nvSpPr>
        <p:spPr/>
        <p:txBody>
          <a:bodyPr>
            <a:normAutofit fontScale="70000" lnSpcReduction="20000"/>
          </a:bodyPr>
          <a:lstStyle/>
          <a:p>
            <a:r>
              <a:rPr lang="en-US" dirty="0" smtClean="0">
                <a:solidFill>
                  <a:srgbClr val="FF0000"/>
                </a:solidFill>
              </a:rPr>
              <a:t>The Unvanquished is the story of the Continental Army and George Washington in the desperate early months when the American Revolution faced defeat and disintegration. The book begins with the retreat across Manhattan's East River that saved the Continental Army after the Battle of Long Island. It ends with Washington's re crossing of the Delaware in the daring 1776 Christmas Eve raid on the Hessian camp at Trenton.</a:t>
            </a:r>
            <a:endParaRPr lang="en-US" dirty="0">
              <a:solidFill>
                <a:srgbClr val="FF0000"/>
              </a:solidFill>
            </a:endParaRPr>
          </a:p>
        </p:txBody>
      </p:sp>
      <p:pic>
        <p:nvPicPr>
          <p:cNvPr id="5122" name="Picture 2"/>
          <p:cNvPicPr>
            <a:picLocks noGrp="1" noChangeAspect="1" noChangeArrowheads="1"/>
          </p:cNvPicPr>
          <p:nvPr>
            <p:ph sz="quarter" idx="4"/>
          </p:nvPr>
        </p:nvPicPr>
        <p:blipFill>
          <a:blip r:embed="rId2" cstate="print"/>
          <a:srcRect/>
          <a:stretch>
            <a:fillRect/>
          </a:stretch>
        </p:blipFill>
        <p:spPr bwMode="auto">
          <a:xfrm>
            <a:off x="5943600" y="2743200"/>
            <a:ext cx="2438400" cy="2895600"/>
          </a:xfrm>
          <a:prstGeom prst="rect">
            <a:avLst/>
          </a:prstGeom>
          <a:noFill/>
          <a:ln w="9525">
            <a:noFill/>
            <a:miter lim="800000"/>
            <a:headEnd/>
            <a:tailEnd/>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i="1" u="sng" dirty="0" smtClean="0">
                <a:solidFill>
                  <a:schemeClr val="accent4">
                    <a:lumMod val="50000"/>
                  </a:schemeClr>
                </a:solidFill>
              </a:rPr>
              <a:t>Saturnalia</a:t>
            </a:r>
            <a:br>
              <a:rPr lang="en-US" i="1" u="sng" dirty="0" smtClean="0">
                <a:solidFill>
                  <a:schemeClr val="accent4">
                    <a:lumMod val="50000"/>
                  </a:schemeClr>
                </a:solidFill>
              </a:rPr>
            </a:br>
            <a:r>
              <a:rPr lang="en-US" i="1" dirty="0" smtClean="0">
                <a:solidFill>
                  <a:schemeClr val="accent4">
                    <a:lumMod val="50000"/>
                  </a:schemeClr>
                </a:solidFill>
              </a:rPr>
              <a:t>by Paul Fleishman</a:t>
            </a:r>
            <a:endParaRPr lang="en-US" i="1" u="sng" dirty="0" smtClean="0">
              <a:solidFill>
                <a:schemeClr val="accent4">
                  <a:lumMod val="50000"/>
                </a:schemeClr>
              </a:solidFill>
            </a:endParaRPr>
          </a:p>
        </p:txBody>
      </p:sp>
      <p:sp>
        <p:nvSpPr>
          <p:cNvPr id="5" name="Content Placeholder 4"/>
          <p:cNvSpPr>
            <a:spLocks noGrp="1"/>
          </p:cNvSpPr>
          <p:nvPr>
            <p:ph sz="quarter" idx="2"/>
          </p:nvPr>
        </p:nvSpPr>
        <p:spPr/>
        <p:txBody>
          <a:bodyPr>
            <a:normAutofit fontScale="92500" lnSpcReduction="10000"/>
          </a:bodyPr>
          <a:lstStyle/>
          <a:p>
            <a:r>
              <a:rPr lang="en-US" dirty="0" smtClean="0">
                <a:solidFill>
                  <a:schemeClr val="accent4">
                    <a:lumMod val="50000"/>
                  </a:schemeClr>
                </a:solidFill>
              </a:rPr>
              <a:t>In 1681 in Boston, fourteen-year-old William, a </a:t>
            </a:r>
            <a:r>
              <a:rPr lang="en-US" dirty="0" err="1" smtClean="0">
                <a:solidFill>
                  <a:schemeClr val="accent4">
                    <a:lumMod val="50000"/>
                  </a:schemeClr>
                </a:solidFill>
              </a:rPr>
              <a:t>Narraganset</a:t>
            </a:r>
            <a:r>
              <a:rPr lang="en-US" dirty="0" smtClean="0">
                <a:solidFill>
                  <a:schemeClr val="accent4">
                    <a:lumMod val="50000"/>
                  </a:schemeClr>
                </a:solidFill>
              </a:rPr>
              <a:t> Indian captured in a raid six years earlier, leads a productive and contented life as a printer's apprentice but is increasingly anxious to make some connection with his Indian past</a:t>
            </a:r>
            <a:r>
              <a:rPr lang="en-US" dirty="0" smtClean="0">
                <a:solidFill>
                  <a:srgbClr val="00B0F0"/>
                </a:solidFill>
              </a:rPr>
              <a:t>.</a:t>
            </a:r>
            <a:endParaRPr lang="en-US" dirty="0">
              <a:solidFill>
                <a:srgbClr val="00B0F0"/>
              </a:solidFill>
            </a:endParaRPr>
          </a:p>
        </p:txBody>
      </p:sp>
      <p:pic>
        <p:nvPicPr>
          <p:cNvPr id="6146" name="Picture 2"/>
          <p:cNvPicPr>
            <a:picLocks noGrp="1" noChangeAspect="1" noChangeArrowheads="1"/>
          </p:cNvPicPr>
          <p:nvPr>
            <p:ph sz="quarter" idx="4"/>
          </p:nvPr>
        </p:nvPicPr>
        <p:blipFill>
          <a:blip r:embed="rId2" cstate="print"/>
          <a:srcRect/>
          <a:stretch>
            <a:fillRect/>
          </a:stretch>
        </p:blipFill>
        <p:spPr bwMode="auto">
          <a:xfrm>
            <a:off x="5486400" y="2057400"/>
            <a:ext cx="2296017" cy="3763963"/>
          </a:xfrm>
          <a:prstGeom prst="rect">
            <a:avLst/>
          </a:prstGeom>
          <a:noFill/>
          <a:ln w="9525">
            <a:noFill/>
            <a:miter lim="800000"/>
            <a:headEnd/>
            <a:tailEnd/>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i="1" u="sng" dirty="0" smtClean="0">
                <a:solidFill>
                  <a:schemeClr val="accent1">
                    <a:lumMod val="50000"/>
                  </a:schemeClr>
                </a:solidFill>
              </a:rPr>
              <a:t/>
            </a:r>
            <a:br>
              <a:rPr lang="en-US" i="1" u="sng" dirty="0" smtClean="0">
                <a:solidFill>
                  <a:schemeClr val="accent1">
                    <a:lumMod val="50000"/>
                  </a:schemeClr>
                </a:solidFill>
              </a:rPr>
            </a:br>
            <a:r>
              <a:rPr lang="en-US" i="1" u="sng" dirty="0" smtClean="0">
                <a:solidFill>
                  <a:srgbClr val="C00000"/>
                </a:solidFill>
              </a:rPr>
              <a:t>Johnny </a:t>
            </a:r>
            <a:r>
              <a:rPr lang="en-US" i="1" u="sng" dirty="0" err="1" smtClean="0">
                <a:solidFill>
                  <a:srgbClr val="C00000"/>
                </a:solidFill>
              </a:rPr>
              <a:t>Tremain</a:t>
            </a:r>
            <a:r>
              <a:rPr lang="en-US" i="1" dirty="0" smtClean="0">
                <a:solidFill>
                  <a:srgbClr val="C00000"/>
                </a:solidFill>
              </a:rPr>
              <a:t/>
            </a:r>
            <a:br>
              <a:rPr lang="en-US" i="1" dirty="0" smtClean="0">
                <a:solidFill>
                  <a:srgbClr val="C00000"/>
                </a:solidFill>
              </a:rPr>
            </a:br>
            <a:r>
              <a:rPr lang="en-US" i="1" dirty="0" smtClean="0">
                <a:solidFill>
                  <a:srgbClr val="C00000"/>
                </a:solidFill>
              </a:rPr>
              <a:t>by Esther Forbes</a:t>
            </a:r>
            <a:r>
              <a:rPr lang="en-US" i="1" u="sng" dirty="0" smtClean="0">
                <a:solidFill>
                  <a:schemeClr val="accent1">
                    <a:lumMod val="50000"/>
                  </a:schemeClr>
                </a:solidFill>
              </a:rPr>
              <a:t/>
            </a:r>
            <a:br>
              <a:rPr lang="en-US" i="1" u="sng" dirty="0" smtClean="0">
                <a:solidFill>
                  <a:schemeClr val="accent1">
                    <a:lumMod val="50000"/>
                  </a:schemeClr>
                </a:solidFill>
              </a:rPr>
            </a:br>
            <a:endParaRPr lang="en-US" u="sng" dirty="0">
              <a:solidFill>
                <a:schemeClr val="accent1">
                  <a:lumMod val="50000"/>
                </a:schemeClr>
              </a:solidFill>
            </a:endParaRPr>
          </a:p>
        </p:txBody>
      </p:sp>
      <p:sp>
        <p:nvSpPr>
          <p:cNvPr id="5" name="Content Placeholder 4"/>
          <p:cNvSpPr>
            <a:spLocks noGrp="1"/>
          </p:cNvSpPr>
          <p:nvPr>
            <p:ph sz="quarter" idx="2"/>
          </p:nvPr>
        </p:nvSpPr>
        <p:spPr/>
        <p:txBody>
          <a:bodyPr>
            <a:normAutofit fontScale="85000" lnSpcReduction="10000"/>
          </a:bodyPr>
          <a:lstStyle/>
          <a:p>
            <a:r>
              <a:rPr lang="en-US" dirty="0" smtClean="0">
                <a:solidFill>
                  <a:srgbClr val="FFC000"/>
                </a:solidFill>
              </a:rPr>
              <a:t>Jonathan </a:t>
            </a:r>
            <a:r>
              <a:rPr lang="en-US" dirty="0" err="1" smtClean="0">
                <a:solidFill>
                  <a:srgbClr val="FFC000"/>
                </a:solidFill>
              </a:rPr>
              <a:t>Lyte</a:t>
            </a:r>
            <a:r>
              <a:rPr lang="en-US" dirty="0" smtClean="0">
                <a:solidFill>
                  <a:srgbClr val="FFC000"/>
                </a:solidFill>
              </a:rPr>
              <a:t> </a:t>
            </a:r>
            <a:r>
              <a:rPr lang="en-US" dirty="0" err="1" smtClean="0">
                <a:solidFill>
                  <a:srgbClr val="FFC000"/>
                </a:solidFill>
              </a:rPr>
              <a:t>Tremain</a:t>
            </a:r>
            <a:r>
              <a:rPr lang="en-US" dirty="0" smtClean="0">
                <a:solidFill>
                  <a:srgbClr val="FFC000"/>
                </a:solidFill>
              </a:rPr>
              <a:t> is a very complex character due to his lack of respect towards some and his great humility towards others. Johnny's character starts out as a proud fourteen year old boy who works as an apprentice for a skilled silversmith and ends as a humble and brave sixteen year old who sets off to fight in the American revolutionary war.</a:t>
            </a:r>
            <a:endParaRPr lang="en-US" dirty="0">
              <a:solidFill>
                <a:srgbClr val="FFC000"/>
              </a:solidFill>
            </a:endParaRPr>
          </a:p>
        </p:txBody>
      </p:sp>
      <p:pic>
        <p:nvPicPr>
          <p:cNvPr id="7170" name="Picture 2"/>
          <p:cNvPicPr>
            <a:picLocks noGrp="1" noChangeAspect="1" noChangeArrowheads="1"/>
          </p:cNvPicPr>
          <p:nvPr>
            <p:ph sz="quarter" idx="4"/>
          </p:nvPr>
        </p:nvPicPr>
        <p:blipFill>
          <a:blip r:embed="rId2" cstate="print"/>
          <a:srcRect/>
          <a:stretch>
            <a:fillRect/>
          </a:stretch>
        </p:blipFill>
        <p:spPr bwMode="auto">
          <a:xfrm>
            <a:off x="5496980" y="2362200"/>
            <a:ext cx="2337865" cy="3763963"/>
          </a:xfrm>
          <a:prstGeom prst="rect">
            <a:avLst/>
          </a:prstGeom>
          <a:noFill/>
          <a:ln w="9525">
            <a:noFill/>
            <a:miter lim="800000"/>
            <a:headEnd/>
            <a:tailEnd/>
          </a:ln>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228600"/>
            <a:ext cx="8229600" cy="1143000"/>
          </a:xfrm>
        </p:spPr>
        <p:txBody>
          <a:bodyPr>
            <a:noAutofit/>
          </a:bodyPr>
          <a:lstStyle/>
          <a:p>
            <a:r>
              <a:rPr lang="en-US" sz="2800" i="1" u="sng" dirty="0" smtClean="0">
                <a:solidFill>
                  <a:srgbClr val="002060"/>
                </a:solidFill>
              </a:rPr>
              <a:t>Samuel</a:t>
            </a:r>
            <a:r>
              <a:rPr lang="en-US" sz="2800" u="sng" dirty="0" smtClean="0">
                <a:solidFill>
                  <a:srgbClr val="002060"/>
                </a:solidFill>
              </a:rPr>
              <a:t> </a:t>
            </a:r>
            <a:r>
              <a:rPr lang="en-US" sz="2800" i="1" u="sng" dirty="0" smtClean="0">
                <a:solidFill>
                  <a:srgbClr val="002060"/>
                </a:solidFill>
              </a:rPr>
              <a:t>Adams</a:t>
            </a:r>
            <a:r>
              <a:rPr lang="en-US" sz="2800" u="sng" dirty="0" smtClean="0">
                <a:solidFill>
                  <a:srgbClr val="002060"/>
                </a:solidFill>
              </a:rPr>
              <a:t>: </a:t>
            </a:r>
            <a:r>
              <a:rPr lang="en-US" sz="2800" i="1" u="sng" dirty="0" smtClean="0">
                <a:solidFill>
                  <a:srgbClr val="002060"/>
                </a:solidFill>
              </a:rPr>
              <a:t>the</a:t>
            </a:r>
            <a:r>
              <a:rPr lang="en-US" sz="2800" u="sng" dirty="0" smtClean="0">
                <a:solidFill>
                  <a:srgbClr val="002060"/>
                </a:solidFill>
              </a:rPr>
              <a:t> </a:t>
            </a:r>
            <a:r>
              <a:rPr lang="en-US" sz="2800" i="1" u="sng" dirty="0" smtClean="0">
                <a:solidFill>
                  <a:srgbClr val="002060"/>
                </a:solidFill>
              </a:rPr>
              <a:t>father</a:t>
            </a:r>
            <a:r>
              <a:rPr lang="en-US" sz="2800" u="sng" dirty="0" smtClean="0">
                <a:solidFill>
                  <a:srgbClr val="002060"/>
                </a:solidFill>
              </a:rPr>
              <a:t> </a:t>
            </a:r>
            <a:r>
              <a:rPr lang="en-US" sz="2800" i="1" u="sng" dirty="0" smtClean="0">
                <a:solidFill>
                  <a:srgbClr val="002060"/>
                </a:solidFill>
              </a:rPr>
              <a:t>of</a:t>
            </a:r>
            <a:r>
              <a:rPr lang="en-US" sz="2800" u="sng" dirty="0" smtClean="0">
                <a:solidFill>
                  <a:srgbClr val="002060"/>
                </a:solidFill>
              </a:rPr>
              <a:t> </a:t>
            </a:r>
            <a:r>
              <a:rPr lang="en-US" sz="2800" i="1" u="sng" dirty="0" smtClean="0">
                <a:solidFill>
                  <a:srgbClr val="002060"/>
                </a:solidFill>
              </a:rPr>
              <a:t>American</a:t>
            </a:r>
            <a:r>
              <a:rPr lang="en-US" sz="2800" u="sng" dirty="0" smtClean="0">
                <a:solidFill>
                  <a:srgbClr val="002060"/>
                </a:solidFill>
              </a:rPr>
              <a:t> </a:t>
            </a:r>
            <a:r>
              <a:rPr lang="en-US" sz="2800" i="1" u="sng" dirty="0" smtClean="0">
                <a:solidFill>
                  <a:srgbClr val="002060"/>
                </a:solidFill>
              </a:rPr>
              <a:t>Independence</a:t>
            </a:r>
            <a:br>
              <a:rPr lang="en-US" sz="2800" i="1" u="sng" dirty="0" smtClean="0">
                <a:solidFill>
                  <a:srgbClr val="002060"/>
                </a:solidFill>
              </a:rPr>
            </a:br>
            <a:r>
              <a:rPr lang="en-US" sz="2800" i="1" dirty="0" smtClean="0">
                <a:solidFill>
                  <a:srgbClr val="002060"/>
                </a:solidFill>
              </a:rPr>
              <a:t>by</a:t>
            </a:r>
            <a:r>
              <a:rPr lang="en-US" sz="2800" dirty="0" smtClean="0"/>
              <a:t> </a:t>
            </a:r>
            <a:r>
              <a:rPr lang="en-US" sz="2800" i="1" dirty="0" smtClean="0">
                <a:solidFill>
                  <a:srgbClr val="002060"/>
                </a:solidFill>
              </a:rPr>
              <a:t>Dennis</a:t>
            </a:r>
            <a:r>
              <a:rPr lang="en-US" sz="2800" dirty="0" smtClean="0">
                <a:solidFill>
                  <a:srgbClr val="002060"/>
                </a:solidFill>
              </a:rPr>
              <a:t> </a:t>
            </a:r>
            <a:r>
              <a:rPr lang="en-US" sz="2800" i="1" dirty="0" err="1" smtClean="0">
                <a:solidFill>
                  <a:srgbClr val="002060"/>
                </a:solidFill>
              </a:rPr>
              <a:t>Brindell</a:t>
            </a:r>
            <a:r>
              <a:rPr lang="en-US" sz="2800" i="1" dirty="0" smtClean="0">
                <a:solidFill>
                  <a:srgbClr val="002060"/>
                </a:solidFill>
              </a:rPr>
              <a:t> </a:t>
            </a:r>
            <a:r>
              <a:rPr lang="en-US" sz="2800" i="1" dirty="0" err="1" smtClean="0">
                <a:solidFill>
                  <a:srgbClr val="002060"/>
                </a:solidFill>
              </a:rPr>
              <a:t>Fradin</a:t>
            </a:r>
            <a:endParaRPr lang="en-US" sz="2800" i="1" u="sng" dirty="0">
              <a:solidFill>
                <a:srgbClr val="002060"/>
              </a:solidFill>
            </a:endParaRPr>
          </a:p>
        </p:txBody>
      </p:sp>
      <p:sp>
        <p:nvSpPr>
          <p:cNvPr id="3" name="Text Placeholder 2"/>
          <p:cNvSpPr>
            <a:spLocks noGrp="1"/>
          </p:cNvSpPr>
          <p:nvPr>
            <p:ph type="body" idx="1"/>
          </p:nvPr>
        </p:nvSpPr>
        <p:spPr/>
        <p:txBody>
          <a:bodyPr/>
          <a:lstStyle/>
          <a:p>
            <a:endParaRPr lang="en-US" dirty="0"/>
          </a:p>
        </p:txBody>
      </p:sp>
      <p:sp>
        <p:nvSpPr>
          <p:cNvPr id="4" name="Text Placeholder 3"/>
          <p:cNvSpPr>
            <a:spLocks noGrp="1"/>
          </p:cNvSpPr>
          <p:nvPr>
            <p:ph type="body" sz="half" idx="3"/>
          </p:nvPr>
        </p:nvSpPr>
        <p:spPr/>
        <p:txBody>
          <a:bodyPr/>
          <a:lstStyle/>
          <a:p>
            <a:endParaRPr lang="en-US" dirty="0"/>
          </a:p>
        </p:txBody>
      </p:sp>
      <p:sp>
        <p:nvSpPr>
          <p:cNvPr id="5" name="Content Placeholder 4"/>
          <p:cNvSpPr>
            <a:spLocks noGrp="1"/>
          </p:cNvSpPr>
          <p:nvPr>
            <p:ph sz="quarter" idx="2"/>
          </p:nvPr>
        </p:nvSpPr>
        <p:spPr/>
        <p:txBody>
          <a:bodyPr/>
          <a:lstStyle/>
          <a:p>
            <a:r>
              <a:rPr lang="en-US" dirty="0" smtClean="0">
                <a:solidFill>
                  <a:schemeClr val="accent4">
                    <a:lumMod val="50000"/>
                  </a:schemeClr>
                </a:solidFill>
              </a:rPr>
              <a:t>Presents </a:t>
            </a:r>
            <a:r>
              <a:rPr lang="en-US" b="1" i="1" dirty="0" smtClean="0">
                <a:solidFill>
                  <a:schemeClr val="accent4">
                    <a:lumMod val="50000"/>
                  </a:schemeClr>
                </a:solidFill>
              </a:rPr>
              <a:t>the</a:t>
            </a:r>
            <a:r>
              <a:rPr lang="en-US" dirty="0" smtClean="0">
                <a:solidFill>
                  <a:schemeClr val="accent4">
                    <a:lumMod val="50000"/>
                  </a:schemeClr>
                </a:solidFill>
              </a:rPr>
              <a:t> life and accomplishments </a:t>
            </a:r>
            <a:r>
              <a:rPr lang="en-US" b="1" i="1" dirty="0" smtClean="0">
                <a:solidFill>
                  <a:schemeClr val="accent4">
                    <a:lumMod val="50000"/>
                  </a:schemeClr>
                </a:solidFill>
              </a:rPr>
              <a:t>of</a:t>
            </a:r>
            <a:r>
              <a:rPr lang="en-US" dirty="0" smtClean="0">
                <a:solidFill>
                  <a:schemeClr val="accent4">
                    <a:lumMod val="50000"/>
                  </a:schemeClr>
                </a:solidFill>
              </a:rPr>
              <a:t> </a:t>
            </a:r>
            <a:r>
              <a:rPr lang="en-US" b="1" i="1" dirty="0" smtClean="0">
                <a:solidFill>
                  <a:schemeClr val="accent4">
                    <a:lumMod val="50000"/>
                  </a:schemeClr>
                </a:solidFill>
              </a:rPr>
              <a:t>the</a:t>
            </a:r>
            <a:r>
              <a:rPr lang="en-US" dirty="0" smtClean="0">
                <a:solidFill>
                  <a:schemeClr val="accent4">
                    <a:lumMod val="50000"/>
                  </a:schemeClr>
                </a:solidFill>
              </a:rPr>
              <a:t> colonist and patriot who was involved in virtually every major event that resulted in </a:t>
            </a:r>
            <a:r>
              <a:rPr lang="en-US" b="1" i="1" dirty="0" smtClean="0">
                <a:solidFill>
                  <a:schemeClr val="accent4">
                    <a:lumMod val="50000"/>
                  </a:schemeClr>
                </a:solidFill>
              </a:rPr>
              <a:t>the</a:t>
            </a:r>
            <a:r>
              <a:rPr lang="en-US" dirty="0" smtClean="0">
                <a:solidFill>
                  <a:schemeClr val="accent4">
                    <a:lumMod val="50000"/>
                  </a:schemeClr>
                </a:solidFill>
              </a:rPr>
              <a:t> birth </a:t>
            </a:r>
            <a:r>
              <a:rPr lang="en-US" b="1" i="1" dirty="0" smtClean="0">
                <a:solidFill>
                  <a:schemeClr val="accent4">
                    <a:lumMod val="50000"/>
                  </a:schemeClr>
                </a:solidFill>
              </a:rPr>
              <a:t>of</a:t>
            </a:r>
            <a:r>
              <a:rPr lang="en-US" dirty="0" smtClean="0">
                <a:solidFill>
                  <a:schemeClr val="accent4">
                    <a:lumMod val="50000"/>
                  </a:schemeClr>
                </a:solidFill>
              </a:rPr>
              <a:t> </a:t>
            </a:r>
            <a:r>
              <a:rPr lang="en-US" b="1" i="1" dirty="0" smtClean="0">
                <a:solidFill>
                  <a:schemeClr val="accent4">
                    <a:lumMod val="50000"/>
                  </a:schemeClr>
                </a:solidFill>
              </a:rPr>
              <a:t>the</a:t>
            </a:r>
            <a:r>
              <a:rPr lang="en-US" dirty="0" smtClean="0">
                <a:solidFill>
                  <a:schemeClr val="accent4">
                    <a:lumMod val="50000"/>
                  </a:schemeClr>
                </a:solidFill>
              </a:rPr>
              <a:t> United States.</a:t>
            </a:r>
            <a:endParaRPr lang="en-US" dirty="0">
              <a:solidFill>
                <a:schemeClr val="accent4">
                  <a:lumMod val="50000"/>
                </a:schemeClr>
              </a:solidFill>
            </a:endParaRPr>
          </a:p>
        </p:txBody>
      </p:sp>
      <p:sp>
        <p:nvSpPr>
          <p:cNvPr id="7" name="Title 1"/>
          <p:cNvSpPr txBox="1">
            <a:spLocks/>
          </p:cNvSpPr>
          <p:nvPr/>
        </p:nvSpPr>
        <p:spPr>
          <a:xfrm>
            <a:off x="609600" y="425450"/>
            <a:ext cx="8229600" cy="1143000"/>
          </a:xfrm>
          <a:prstGeom prst="rect">
            <a:avLst/>
          </a:prstGeom>
        </p:spPr>
        <p:txBody>
          <a:bodyPr vert="horz" anchor="ctr">
            <a:normAutofit fontScale="90000" lnSpcReduction="10000"/>
            <a:scene3d>
              <a:camera prst="orthographicFront"/>
              <a:lightRig rig="soft" dir="t">
                <a:rot lat="0" lon="0" rev="16800000"/>
              </a:lightRig>
            </a:scene3d>
            <a:sp3d prstMaterial="softEdge">
              <a:bevelT w="38100" h="38100"/>
            </a:sp3d>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100" b="1" i="1" u="sng" strike="noStrike" kern="1200" cap="none" spc="0" normalizeH="0" baseline="0" noProof="0" dirty="0" smtClean="0">
                <a:ln w="6350">
                  <a:noFill/>
                </a:ln>
                <a:solidFill>
                  <a:srgbClr val="002060"/>
                </a:solidFill>
                <a:effectLst>
                  <a:outerShdw blurRad="114300" dist="101600" dir="2700000" algn="tl" rotWithShape="0">
                    <a:srgbClr val="000000">
                      <a:alpha val="40000"/>
                    </a:srgbClr>
                  </a:outerShdw>
                </a:effectLst>
                <a:uLnTx/>
                <a:uFillTx/>
                <a:latin typeface="+mj-lt"/>
                <a:ea typeface="+mj-ea"/>
                <a:cs typeface="+mj-cs"/>
              </a:rPr>
              <a:t/>
            </a:r>
            <a:br>
              <a:rPr kumimoji="0" lang="en-US" sz="4100" b="1" i="1" u="sng" strike="noStrike" kern="1200" cap="none" spc="0" normalizeH="0" baseline="0" noProof="0" dirty="0" smtClean="0">
                <a:ln w="6350">
                  <a:noFill/>
                </a:ln>
                <a:solidFill>
                  <a:srgbClr val="002060"/>
                </a:solidFill>
                <a:effectLst>
                  <a:outerShdw blurRad="114300" dist="101600" dir="2700000" algn="tl" rotWithShape="0">
                    <a:srgbClr val="000000">
                      <a:alpha val="40000"/>
                    </a:srgbClr>
                  </a:outerShdw>
                </a:effectLst>
                <a:uLnTx/>
                <a:uFillTx/>
                <a:latin typeface="+mj-lt"/>
                <a:ea typeface="+mj-ea"/>
                <a:cs typeface="+mj-cs"/>
              </a:rPr>
            </a:br>
            <a:r>
              <a:rPr kumimoji="0" lang="en-US" sz="4100" b="1" i="1" u="none" strike="noStrike" kern="1200" cap="none" spc="0" normalizeH="0" baseline="0" noProof="0" dirty="0" smtClean="0">
                <a:ln w="6350">
                  <a:noFill/>
                </a:ln>
                <a:solidFill>
                  <a:srgbClr val="002060"/>
                </a:solidFill>
                <a:effectLst>
                  <a:outerShdw blurRad="114300" dist="101600" dir="2700000" algn="tl" rotWithShape="0">
                    <a:srgbClr val="000000">
                      <a:alpha val="40000"/>
                    </a:srgbClr>
                  </a:outerShdw>
                </a:effectLst>
                <a:uLnTx/>
                <a:uFillTx/>
                <a:latin typeface="+mj-lt"/>
                <a:ea typeface="+mj-ea"/>
                <a:cs typeface="+mj-cs"/>
              </a:rPr>
              <a:t> </a:t>
            </a:r>
            <a:endParaRPr kumimoji="0" lang="en-US" sz="4100" b="1" i="0" u="sng" strike="noStrike" kern="1200" cap="none" spc="0" normalizeH="0" baseline="0" noProof="0" dirty="0">
              <a:ln w="6350">
                <a:noFill/>
              </a:ln>
              <a:solidFill>
                <a:srgbClr val="002060"/>
              </a:solidFill>
              <a:effectLst>
                <a:outerShdw blurRad="114300" dist="101600" dir="2700000" algn="tl" rotWithShape="0">
                  <a:srgbClr val="000000">
                    <a:alpha val="40000"/>
                  </a:srgbClr>
                </a:outerShdw>
              </a:effectLst>
              <a:uLnTx/>
              <a:uFillTx/>
              <a:latin typeface="+mj-lt"/>
              <a:ea typeface="+mj-ea"/>
              <a:cs typeface="+mj-cs"/>
            </a:endParaRPr>
          </a:p>
        </p:txBody>
      </p:sp>
      <p:pic>
        <p:nvPicPr>
          <p:cNvPr id="8194" name="Picture 2"/>
          <p:cNvPicPr>
            <a:picLocks noGrp="1" noChangeAspect="1" noChangeArrowheads="1"/>
          </p:cNvPicPr>
          <p:nvPr>
            <p:ph sz="quarter" idx="4"/>
          </p:nvPr>
        </p:nvPicPr>
        <p:blipFill>
          <a:blip r:embed="rId2" cstate="print"/>
          <a:srcRect/>
          <a:stretch>
            <a:fillRect/>
          </a:stretch>
        </p:blipFill>
        <p:spPr bwMode="auto">
          <a:xfrm>
            <a:off x="5248224" y="2133600"/>
            <a:ext cx="2835377" cy="3992563"/>
          </a:xfrm>
          <a:prstGeom prst="rect">
            <a:avLst/>
          </a:prstGeom>
          <a:noFill/>
          <a:ln w="9525">
            <a:noFill/>
            <a:miter lim="800000"/>
            <a:headEnd/>
            <a:tailEnd/>
          </a:ln>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2800" i="1" dirty="0" smtClean="0">
                <a:solidFill>
                  <a:srgbClr val="FF0000"/>
                </a:solidFill>
              </a:rPr>
              <a:t>The</a:t>
            </a:r>
            <a:r>
              <a:rPr lang="en-US" sz="2800" dirty="0" smtClean="0">
                <a:solidFill>
                  <a:srgbClr val="FF0000"/>
                </a:solidFill>
              </a:rPr>
              <a:t> </a:t>
            </a:r>
            <a:r>
              <a:rPr lang="en-US" sz="2800" i="1" dirty="0" smtClean="0">
                <a:solidFill>
                  <a:srgbClr val="FF0000"/>
                </a:solidFill>
              </a:rPr>
              <a:t>American</a:t>
            </a:r>
            <a:r>
              <a:rPr lang="en-US" sz="2800" dirty="0" smtClean="0">
                <a:solidFill>
                  <a:srgbClr val="FF0000"/>
                </a:solidFill>
              </a:rPr>
              <a:t> </a:t>
            </a:r>
            <a:r>
              <a:rPr lang="en-US" sz="2800" i="1" dirty="0" smtClean="0">
                <a:solidFill>
                  <a:srgbClr val="FF0000"/>
                </a:solidFill>
              </a:rPr>
              <a:t>revolutionaries</a:t>
            </a:r>
            <a:r>
              <a:rPr lang="en-US" sz="2800" dirty="0" smtClean="0">
                <a:solidFill>
                  <a:srgbClr val="FF0000"/>
                </a:solidFill>
              </a:rPr>
              <a:t>: </a:t>
            </a:r>
            <a:r>
              <a:rPr lang="en-US" sz="2800" i="1" dirty="0" smtClean="0">
                <a:solidFill>
                  <a:srgbClr val="FF0000"/>
                </a:solidFill>
              </a:rPr>
              <a:t>a</a:t>
            </a:r>
            <a:r>
              <a:rPr lang="en-US" sz="2800" dirty="0" smtClean="0">
                <a:solidFill>
                  <a:srgbClr val="FF0000"/>
                </a:solidFill>
              </a:rPr>
              <a:t> </a:t>
            </a:r>
            <a:r>
              <a:rPr lang="en-US" sz="2800" i="1" dirty="0" smtClean="0">
                <a:solidFill>
                  <a:srgbClr val="FF0000"/>
                </a:solidFill>
              </a:rPr>
              <a:t>history</a:t>
            </a:r>
            <a:r>
              <a:rPr lang="en-US" sz="2800" dirty="0" smtClean="0">
                <a:solidFill>
                  <a:srgbClr val="FF0000"/>
                </a:solidFill>
              </a:rPr>
              <a:t> </a:t>
            </a:r>
            <a:r>
              <a:rPr lang="en-US" sz="2800" i="1" dirty="0" smtClean="0">
                <a:solidFill>
                  <a:srgbClr val="FF0000"/>
                </a:solidFill>
              </a:rPr>
              <a:t>in</a:t>
            </a:r>
            <a:r>
              <a:rPr lang="en-US" sz="2800" dirty="0" smtClean="0">
                <a:solidFill>
                  <a:srgbClr val="FF0000"/>
                </a:solidFill>
              </a:rPr>
              <a:t> </a:t>
            </a:r>
            <a:r>
              <a:rPr lang="en-US" sz="2800" i="1" dirty="0" smtClean="0">
                <a:solidFill>
                  <a:srgbClr val="FF0000"/>
                </a:solidFill>
              </a:rPr>
              <a:t>their</a:t>
            </a:r>
            <a:r>
              <a:rPr lang="en-US" sz="2800" dirty="0" smtClean="0">
                <a:solidFill>
                  <a:srgbClr val="FF0000"/>
                </a:solidFill>
              </a:rPr>
              <a:t> </a:t>
            </a:r>
            <a:r>
              <a:rPr lang="en-US" sz="2800" i="1" dirty="0" smtClean="0">
                <a:solidFill>
                  <a:srgbClr val="FF0000"/>
                </a:solidFill>
              </a:rPr>
              <a:t>own</a:t>
            </a:r>
            <a:r>
              <a:rPr lang="en-US" sz="2800" dirty="0" smtClean="0">
                <a:solidFill>
                  <a:srgbClr val="FF0000"/>
                </a:solidFill>
              </a:rPr>
              <a:t> </a:t>
            </a:r>
            <a:r>
              <a:rPr lang="en-US" sz="2800" i="1" dirty="0" smtClean="0">
                <a:solidFill>
                  <a:srgbClr val="FF0000"/>
                </a:solidFill>
              </a:rPr>
              <a:t>words</a:t>
            </a:r>
            <a:r>
              <a:rPr lang="en-US" sz="2800" dirty="0" smtClean="0">
                <a:solidFill>
                  <a:srgbClr val="FF0000"/>
                </a:solidFill>
              </a:rPr>
              <a:t>, </a:t>
            </a:r>
            <a:r>
              <a:rPr lang="en-US" sz="2800" i="1" dirty="0" smtClean="0">
                <a:solidFill>
                  <a:srgbClr val="FF0000"/>
                </a:solidFill>
              </a:rPr>
              <a:t>1750</a:t>
            </a:r>
            <a:r>
              <a:rPr lang="en-US" sz="2800" dirty="0" smtClean="0">
                <a:solidFill>
                  <a:srgbClr val="FF0000"/>
                </a:solidFill>
              </a:rPr>
              <a:t>-</a:t>
            </a:r>
            <a:r>
              <a:rPr lang="en-US" sz="2800" i="1" dirty="0" smtClean="0">
                <a:solidFill>
                  <a:srgbClr val="FF0000"/>
                </a:solidFill>
              </a:rPr>
              <a:t>1800 </a:t>
            </a:r>
            <a:br>
              <a:rPr lang="en-US" sz="2800" i="1" dirty="0" smtClean="0">
                <a:solidFill>
                  <a:srgbClr val="FF0000"/>
                </a:solidFill>
              </a:rPr>
            </a:br>
            <a:r>
              <a:rPr lang="en-US" sz="2800" i="1" dirty="0" smtClean="0">
                <a:solidFill>
                  <a:srgbClr val="FF0000"/>
                </a:solidFill>
              </a:rPr>
              <a:t>Edited by Milton Meltzer</a:t>
            </a:r>
            <a:endParaRPr lang="en-US" sz="2800" dirty="0">
              <a:solidFill>
                <a:srgbClr val="FF0000"/>
              </a:solidFill>
              <a:latin typeface="Baskerville Old Face" pitchFamily="18" charset="0"/>
            </a:endParaRPr>
          </a:p>
        </p:txBody>
      </p:sp>
      <p:pic>
        <p:nvPicPr>
          <p:cNvPr id="3074" name="Picture 2"/>
          <p:cNvPicPr>
            <a:picLocks noGrp="1" noChangeAspect="1" noChangeArrowheads="1"/>
          </p:cNvPicPr>
          <p:nvPr>
            <p:ph idx="1"/>
          </p:nvPr>
        </p:nvPicPr>
        <p:blipFill>
          <a:blip r:embed="rId2" cstate="print"/>
          <a:srcRect/>
          <a:stretch>
            <a:fillRect/>
          </a:stretch>
        </p:blipFill>
        <p:spPr bwMode="auto">
          <a:xfrm>
            <a:off x="6172200" y="1600200"/>
            <a:ext cx="2514600" cy="3185160"/>
          </a:xfrm>
          <a:prstGeom prst="rect">
            <a:avLst/>
          </a:prstGeom>
          <a:noFill/>
          <a:ln w="9525">
            <a:solidFill>
              <a:schemeClr val="accent1"/>
            </a:solidFill>
            <a:miter lim="800000"/>
            <a:headEnd/>
            <a:tailEnd/>
          </a:ln>
        </p:spPr>
      </p:pic>
      <p:sp>
        <p:nvSpPr>
          <p:cNvPr id="6" name="Rectangle 5"/>
          <p:cNvSpPr/>
          <p:nvPr/>
        </p:nvSpPr>
        <p:spPr>
          <a:xfrm>
            <a:off x="381000" y="2514600"/>
            <a:ext cx="5562600" cy="2800767"/>
          </a:xfrm>
          <a:prstGeom prst="rect">
            <a:avLst/>
          </a:prstGeom>
        </p:spPr>
        <p:txBody>
          <a:bodyPr wrap="square">
            <a:spAutoFit/>
          </a:bodyPr>
          <a:lstStyle/>
          <a:p>
            <a:r>
              <a:rPr lang="en-US" sz="2400" dirty="0" smtClean="0">
                <a:solidFill>
                  <a:srgbClr val="C00000"/>
                </a:solidFill>
              </a:rPr>
              <a:t>Letters, diaries, memoirs, interviews, ballads, newspaper articles, and speeches depict life and events in </a:t>
            </a:r>
            <a:r>
              <a:rPr lang="en-US" sz="2400" b="1" i="1" dirty="0" smtClean="0">
                <a:solidFill>
                  <a:srgbClr val="C00000"/>
                </a:solidFill>
              </a:rPr>
              <a:t>the</a:t>
            </a:r>
            <a:r>
              <a:rPr lang="en-US" sz="2400" dirty="0" smtClean="0">
                <a:solidFill>
                  <a:srgbClr val="C00000"/>
                </a:solidFill>
              </a:rPr>
              <a:t> </a:t>
            </a:r>
            <a:r>
              <a:rPr lang="en-US" sz="2400" b="1" i="1" dirty="0" smtClean="0">
                <a:solidFill>
                  <a:srgbClr val="C00000"/>
                </a:solidFill>
              </a:rPr>
              <a:t>American</a:t>
            </a:r>
            <a:r>
              <a:rPr lang="en-US" sz="2400" dirty="0" smtClean="0">
                <a:solidFill>
                  <a:srgbClr val="C00000"/>
                </a:solidFill>
              </a:rPr>
              <a:t> colonies in </a:t>
            </a:r>
            <a:r>
              <a:rPr lang="en-US" sz="2400" b="1" i="1" dirty="0" smtClean="0">
                <a:solidFill>
                  <a:srgbClr val="C00000"/>
                </a:solidFill>
              </a:rPr>
              <a:t>the</a:t>
            </a:r>
            <a:r>
              <a:rPr lang="en-US" sz="2400" dirty="0" smtClean="0">
                <a:solidFill>
                  <a:srgbClr val="C00000"/>
                </a:solidFill>
              </a:rPr>
              <a:t> second half of </a:t>
            </a:r>
            <a:r>
              <a:rPr lang="en-US" sz="2400" b="1" i="1" dirty="0" smtClean="0">
                <a:solidFill>
                  <a:srgbClr val="C00000"/>
                </a:solidFill>
              </a:rPr>
              <a:t>the</a:t>
            </a:r>
            <a:r>
              <a:rPr lang="en-US" sz="2400" dirty="0" smtClean="0">
                <a:solidFill>
                  <a:srgbClr val="C00000"/>
                </a:solidFill>
              </a:rPr>
              <a:t> eighteenth century, with an emphasis on </a:t>
            </a:r>
            <a:r>
              <a:rPr lang="en-US" sz="2400" b="1" i="1" dirty="0" smtClean="0">
                <a:solidFill>
                  <a:srgbClr val="C00000"/>
                </a:solidFill>
              </a:rPr>
              <a:t>the</a:t>
            </a:r>
            <a:r>
              <a:rPr lang="en-US" sz="2400" dirty="0" smtClean="0">
                <a:solidFill>
                  <a:srgbClr val="C00000"/>
                </a:solidFill>
              </a:rPr>
              <a:t> years of </a:t>
            </a:r>
            <a:r>
              <a:rPr lang="en-US" sz="2400" b="1" i="1" dirty="0" smtClean="0">
                <a:solidFill>
                  <a:srgbClr val="C00000"/>
                </a:solidFill>
              </a:rPr>
              <a:t>the</a:t>
            </a:r>
            <a:r>
              <a:rPr lang="en-US" sz="2400" dirty="0" smtClean="0">
                <a:solidFill>
                  <a:srgbClr val="C00000"/>
                </a:solidFill>
              </a:rPr>
              <a:t> </a:t>
            </a:r>
            <a:r>
              <a:rPr lang="en-US" sz="3200" b="1" i="1" dirty="0" smtClean="0">
                <a:solidFill>
                  <a:srgbClr val="C00000"/>
                </a:solidFill>
              </a:rPr>
              <a:t>Revolutionary</a:t>
            </a:r>
            <a:r>
              <a:rPr lang="en-US" sz="3200" dirty="0" smtClean="0">
                <a:solidFill>
                  <a:srgbClr val="C00000"/>
                </a:solidFill>
              </a:rPr>
              <a:t> War.</a:t>
            </a:r>
            <a:endParaRPr lang="en-US" sz="3200" dirty="0">
              <a:solidFill>
                <a:srgbClr val="C00000"/>
              </a:solidFill>
            </a:endParaRPr>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pex">
  <a:themeElements>
    <a:clrScheme name="Apex">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Apex">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Apex">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Apex</Template>
  <TotalTime>393</TotalTime>
  <Words>798</Words>
  <Application>Microsoft Office PowerPoint</Application>
  <PresentationFormat>On-screen Show (4:3)</PresentationFormat>
  <Paragraphs>35</Paragraphs>
  <Slides>16</Slides>
  <Notes>1</Notes>
  <HiddenSlides>0</HiddenSlides>
  <MMClips>1</MMClips>
  <ScaleCrop>false</ScaleCrop>
  <HeadingPairs>
    <vt:vector size="4" baseType="variant">
      <vt:variant>
        <vt:lpstr>Theme</vt:lpstr>
      </vt:variant>
      <vt:variant>
        <vt:i4>1</vt:i4>
      </vt:variant>
      <vt:variant>
        <vt:lpstr>Slide Titles</vt:lpstr>
      </vt:variant>
      <vt:variant>
        <vt:i4>16</vt:i4>
      </vt:variant>
    </vt:vector>
  </HeadingPairs>
  <TitlesOfParts>
    <vt:vector size="17" baseType="lpstr">
      <vt:lpstr>Apex</vt:lpstr>
      <vt:lpstr>COLONIAL HISTORICAL FICTION</vt:lpstr>
      <vt:lpstr>In the hands of the Senecas  by Walter D. Edmonds</vt:lpstr>
      <vt:lpstr>April Morning  by Howard Fast</vt:lpstr>
      <vt:lpstr>The Hessian: a novel by Howard Fast</vt:lpstr>
      <vt:lpstr> The Unvanquished  by Howard Fast  </vt:lpstr>
      <vt:lpstr>Saturnalia by Paul Fleishman</vt:lpstr>
      <vt:lpstr> Johnny Tremain by Esther Forbes </vt:lpstr>
      <vt:lpstr>Samuel Adams: the father of American Independence by Dennis Brindell Fradin</vt:lpstr>
      <vt:lpstr>The American revolutionaries: a history in their own words, 1750-1800  Edited by Milton Meltzer</vt:lpstr>
      <vt:lpstr>1787: a novel by joan anderson</vt:lpstr>
      <vt:lpstr>Thomas Jefferson: man on a mountain.  by Natalie Bober</vt:lpstr>
      <vt:lpstr>Drums by James Boyd</vt:lpstr>
      <vt:lpstr>Jump ship to freedom by  James Lincoln Collier</vt:lpstr>
      <vt:lpstr>The winter hero by  James Lincoln Collier</vt:lpstr>
      <vt:lpstr>Alexander Hamilton: a profile by Jacob Ernest Cooke</vt:lpstr>
      <vt:lpstr>Tom Paine,revolutionary byOlivia E. Coolidge</vt:lpstr>
    </vt:vector>
  </TitlesOfParts>
  <Company>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wgabay</dc:creator>
  <cp:lastModifiedBy>wgabay</cp:lastModifiedBy>
  <cp:revision>40</cp:revision>
  <dcterms:created xsi:type="dcterms:W3CDTF">2009-12-16T19:24:34Z</dcterms:created>
  <dcterms:modified xsi:type="dcterms:W3CDTF">2010-04-14T13:39:28Z</dcterms:modified>
</cp:coreProperties>
</file>